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20"/>
  </p:notesMasterIdLst>
  <p:sldIdLst>
    <p:sldId id="293" r:id="rId2"/>
    <p:sldId id="294" r:id="rId3"/>
    <p:sldId id="295" r:id="rId4"/>
    <p:sldId id="296" r:id="rId5"/>
    <p:sldId id="291"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CC27C-867F-4C4F-A190-9190C276A8EB}" type="datetimeFigureOut">
              <a:rPr lang="ru-KZ" smtClean="0"/>
              <a:t>09.10.2025</a:t>
            </a:fld>
            <a:endParaRPr lang="ru-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FD0021-DD52-4939-8898-3B37B65B49EE}" type="slidenum">
              <a:rPr lang="ru-KZ" smtClean="0"/>
              <a:t>‹#›</a:t>
            </a:fld>
            <a:endParaRPr lang="ru-KZ"/>
          </a:p>
        </p:txBody>
      </p:sp>
    </p:spTree>
    <p:extLst>
      <p:ext uri="{BB962C8B-B14F-4D97-AF65-F5344CB8AC3E}">
        <p14:creationId xmlns:p14="http://schemas.microsoft.com/office/powerpoint/2010/main" val="3318132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Добрый день, уважаемые участники научного семинара, тема моей диссертации </a:t>
            </a:r>
            <a:r>
              <a:rPr lang="ru-RU" altLang="ru-RU" sz="1400" dirty="0">
                <a:solidFill>
                  <a:prstClr val="black"/>
                </a:solidFill>
                <a:latin typeface="Arial" charset="0"/>
              </a:rPr>
              <a:t>«Разработка методологии интеграции элементов 3D-визуализации  геологических объектов и геоинформационной системы», научные руководители </a:t>
            </a:r>
            <a:r>
              <a:rPr lang="ru-RU" altLang="ru-RU" sz="1400" dirty="0">
                <a:latin typeface="Arial" charset="0"/>
              </a:rPr>
              <a:t>Денисова Н.Ф и </a:t>
            </a:r>
            <a:r>
              <a:rPr lang="ru-RU" altLang="ru-RU" sz="1400" dirty="0" err="1">
                <a:latin typeface="Arial" charset="0"/>
              </a:rPr>
              <a:t>Крак</a:t>
            </a:r>
            <a:r>
              <a:rPr lang="ru-RU" altLang="ru-RU" sz="1400" dirty="0">
                <a:latin typeface="Arial" charset="0"/>
              </a:rPr>
              <a:t> Ю.В.</a:t>
            </a:r>
            <a:endParaRPr lang="ru-RU" altLang="ru-RU" sz="1400" dirty="0">
              <a:solidFill>
                <a:prstClr val="black"/>
              </a:solidFill>
              <a:latin typeface="Arial" charset="0"/>
            </a:endParaRPr>
          </a:p>
          <a:p>
            <a:endParaRPr lang="ru-RU" dirty="0"/>
          </a:p>
        </p:txBody>
      </p:sp>
      <p:sp>
        <p:nvSpPr>
          <p:cNvPr id="4" name="Номер слайда 3"/>
          <p:cNvSpPr>
            <a:spLocks noGrp="1"/>
          </p:cNvSpPr>
          <p:nvPr>
            <p:ph type="sldNum" sz="quarter" idx="10"/>
          </p:nvPr>
        </p:nvSpPr>
        <p:spPr/>
        <p:txBody>
          <a:bodyPr/>
          <a:lstStyle/>
          <a:p>
            <a:fld id="{A7EFEB65-CC73-4371-8D18-ECED1B973CAE}" type="slidenum">
              <a:rPr lang="ru-RU" smtClean="0"/>
              <a:t>2</a:t>
            </a:fld>
            <a:endParaRPr lang="ru-RU"/>
          </a:p>
        </p:txBody>
      </p:sp>
      <p:sp>
        <p:nvSpPr>
          <p:cNvPr id="5" name="Нижний колонтитул 4"/>
          <p:cNvSpPr>
            <a:spLocks noGrp="1"/>
          </p:cNvSpPr>
          <p:nvPr>
            <p:ph type="ftr" sz="quarter" idx="11"/>
          </p:nvPr>
        </p:nvSpPr>
        <p:spPr/>
        <p:txBody>
          <a:bodyPr/>
          <a:lstStyle/>
          <a:p>
            <a:endParaRPr lang="ru-RU"/>
          </a:p>
        </p:txBody>
      </p:sp>
    </p:spTree>
    <p:extLst>
      <p:ext uri="{BB962C8B-B14F-4D97-AF65-F5344CB8AC3E}">
        <p14:creationId xmlns:p14="http://schemas.microsoft.com/office/powerpoint/2010/main" val="194982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994728" y="3257550"/>
            <a:ext cx="8443931" cy="3086100"/>
          </a:xfrm>
        </p:spPr>
        <p:txBody>
          <a:bodyPr/>
          <a:lstStyle/>
          <a:p>
            <a:r>
              <a:rPr lang="ru-RU" sz="1400" dirty="0"/>
              <a:t>В настоящее время популяризация геологических знаний, развитие геотуризма  и применение для этого современных информационных технологий является актуальной и востребованной задачей.</a:t>
            </a:r>
          </a:p>
          <a:p>
            <a:r>
              <a:rPr lang="ru-RU" sz="1400" dirty="0"/>
              <a:t>  По направлению государственной программы «Цифровой Казахстан</a:t>
            </a:r>
            <a:r>
              <a:rPr lang="ru-RU" sz="1400" i="1" dirty="0"/>
              <a:t>», </a:t>
            </a:r>
            <a:r>
              <a:rPr lang="ru-RU" sz="1400" dirty="0"/>
              <a:t>утвержденной Правительством Республики Казахстан (РК) №827 от 12 декабря 2017 года, происходит ускорение темпов развития экономики республики и улучшение качества жизни населения за счет использования цифровых технологий в среднесрочной перспективе, а также создаются условия для перехода экономики Казахстана на принципиально новую траекторию развития. Это позволит обеспечить создание цифровой экономики будущего в долгосрочной перспективе, </a:t>
            </a:r>
          </a:p>
          <a:p>
            <a:r>
              <a:rPr lang="ru-RU" sz="1400" dirty="0"/>
              <a:t>Поэтому весьма актуальной проблемой является разработка информационно-аналитических систем (ИАС) на основе ГИС-технологий, учитывающих специфику геологических задач и особенности Восточно-Казахстанского региона. Объединение геоинформационных систем с технологиями  3</a:t>
            </a:r>
            <a:r>
              <a:rPr lang="en-US" sz="1400" dirty="0"/>
              <a:t>D</a:t>
            </a:r>
            <a:r>
              <a:rPr lang="ru-RU" sz="1400" dirty="0"/>
              <a:t>-моделирования позволит визуализировать геологические объекты с привязкой к географическим координатам и объединять данные в единую информационно-аналитическую  систему.</a:t>
            </a:r>
          </a:p>
          <a:p>
            <a:endParaRPr lang="ru-RU" dirty="0"/>
          </a:p>
        </p:txBody>
      </p:sp>
      <p:sp>
        <p:nvSpPr>
          <p:cNvPr id="4" name="Нижний колонтитул 3"/>
          <p:cNvSpPr>
            <a:spLocks noGrp="1"/>
          </p:cNvSpPr>
          <p:nvPr>
            <p:ph type="ft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A7EFEB65-CC73-4371-8D18-ECED1B973CAE}" type="slidenum">
              <a:rPr lang="ru-RU" smtClean="0"/>
              <a:t>3</a:t>
            </a:fld>
            <a:endParaRPr lang="ru-RU"/>
          </a:p>
        </p:txBody>
      </p:sp>
    </p:spTree>
    <p:extLst>
      <p:ext uri="{BB962C8B-B14F-4D97-AF65-F5344CB8AC3E}">
        <p14:creationId xmlns:p14="http://schemas.microsoft.com/office/powerpoint/2010/main" val="637349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ижний колонтитул 3"/>
          <p:cNvSpPr>
            <a:spLocks noGrp="1"/>
          </p:cNvSpPr>
          <p:nvPr>
            <p:ph type="ft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A7EFEB65-CC73-4371-8D18-ECED1B973CAE}" type="slidenum">
              <a:rPr lang="ru-RU" smtClean="0"/>
              <a:t>4</a:t>
            </a:fld>
            <a:endParaRPr lang="ru-RU"/>
          </a:p>
        </p:txBody>
      </p:sp>
    </p:spTree>
    <p:extLst>
      <p:ext uri="{BB962C8B-B14F-4D97-AF65-F5344CB8AC3E}">
        <p14:creationId xmlns:p14="http://schemas.microsoft.com/office/powerpoint/2010/main" val="548299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ижний колонтитул 3"/>
          <p:cNvSpPr>
            <a:spLocks noGrp="1"/>
          </p:cNvSpPr>
          <p:nvPr>
            <p:ph type="ft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A7EFEB65-CC73-4371-8D18-ECED1B973CAE}" type="slidenum">
              <a:rPr lang="ru-RU" smtClean="0"/>
              <a:t>5</a:t>
            </a:fld>
            <a:endParaRPr lang="ru-RU"/>
          </a:p>
        </p:txBody>
      </p:sp>
    </p:spTree>
    <p:extLst>
      <p:ext uri="{BB962C8B-B14F-4D97-AF65-F5344CB8AC3E}">
        <p14:creationId xmlns:p14="http://schemas.microsoft.com/office/powerpoint/2010/main" val="3612740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ижний колонтитул 3"/>
          <p:cNvSpPr>
            <a:spLocks noGrp="1"/>
          </p:cNvSpPr>
          <p:nvPr>
            <p:ph type="ft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A7EFEB65-CC73-4371-8D18-ECED1B973CAE}" type="slidenum">
              <a:rPr lang="ru-RU" smtClean="0"/>
              <a:t>6</a:t>
            </a:fld>
            <a:endParaRPr lang="ru-RU"/>
          </a:p>
        </p:txBody>
      </p:sp>
    </p:spTree>
    <p:extLst>
      <p:ext uri="{BB962C8B-B14F-4D97-AF65-F5344CB8AC3E}">
        <p14:creationId xmlns:p14="http://schemas.microsoft.com/office/powerpoint/2010/main" val="3154585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ижний колонтитул 3"/>
          <p:cNvSpPr>
            <a:spLocks noGrp="1"/>
          </p:cNvSpPr>
          <p:nvPr>
            <p:ph type="ft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A7EFEB65-CC73-4371-8D18-ECED1B973CAE}" type="slidenum">
              <a:rPr lang="ru-RU" smtClean="0"/>
              <a:t>7</a:t>
            </a:fld>
            <a:endParaRPr lang="ru-RU"/>
          </a:p>
        </p:txBody>
      </p:sp>
    </p:spTree>
    <p:extLst>
      <p:ext uri="{BB962C8B-B14F-4D97-AF65-F5344CB8AC3E}">
        <p14:creationId xmlns:p14="http://schemas.microsoft.com/office/powerpoint/2010/main" val="901336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0EA63BB2-6AD5-46AB-BB65-D8730470AEE4}" type="datetimeFigureOut">
              <a:rPr lang="ru-KZ" smtClean="0"/>
              <a:t>09.10.2025</a:t>
            </a:fld>
            <a:endParaRPr lang="ru-KZ"/>
          </a:p>
        </p:txBody>
      </p:sp>
      <p:sp>
        <p:nvSpPr>
          <p:cNvPr id="5" name="Footer Placeholder 4"/>
          <p:cNvSpPr>
            <a:spLocks noGrp="1"/>
          </p:cNvSpPr>
          <p:nvPr>
            <p:ph type="ftr" sz="quarter" idx="11"/>
          </p:nvPr>
        </p:nvSpPr>
        <p:spPr/>
        <p:txBody>
          <a:bodyPr/>
          <a:lstStyle/>
          <a:p>
            <a:endParaRPr lang="ru-KZ"/>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671382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EA63BB2-6AD5-46AB-BB65-D8730470AEE4}" type="datetimeFigureOut">
              <a:rPr lang="ru-KZ" smtClean="0"/>
              <a:t>09.10.2025</a:t>
            </a:fld>
            <a:endParaRPr lang="ru-KZ"/>
          </a:p>
        </p:txBody>
      </p:sp>
      <p:sp>
        <p:nvSpPr>
          <p:cNvPr id="5" name="Footer Placeholder 4"/>
          <p:cNvSpPr>
            <a:spLocks noGrp="1"/>
          </p:cNvSpPr>
          <p:nvPr>
            <p:ph type="ftr" sz="quarter" idx="11"/>
          </p:nvPr>
        </p:nvSpPr>
        <p:spPr/>
        <p:txBody>
          <a:bodyPr/>
          <a:lstStyle/>
          <a:p>
            <a:endParaRPr lang="ru-K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10816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EA63BB2-6AD5-46AB-BB65-D8730470AEE4}" type="datetimeFigureOut">
              <a:rPr lang="ru-KZ" smtClean="0"/>
              <a:t>09.10.2025</a:t>
            </a:fld>
            <a:endParaRPr lang="ru-KZ"/>
          </a:p>
        </p:txBody>
      </p:sp>
      <p:sp>
        <p:nvSpPr>
          <p:cNvPr id="5" name="Footer Placeholder 4"/>
          <p:cNvSpPr>
            <a:spLocks noGrp="1"/>
          </p:cNvSpPr>
          <p:nvPr>
            <p:ph type="ftr" sz="quarter" idx="11"/>
          </p:nvPr>
        </p:nvSpPr>
        <p:spPr/>
        <p:txBody>
          <a:bodyPr/>
          <a:lstStyle/>
          <a:p>
            <a:endParaRPr lang="ru-KZ"/>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2199137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EA63BB2-6AD5-46AB-BB65-D8730470AEE4}" type="datetimeFigureOut">
              <a:rPr lang="ru-KZ" smtClean="0"/>
              <a:t>09.10.2025</a:t>
            </a:fld>
            <a:endParaRPr lang="ru-KZ"/>
          </a:p>
        </p:txBody>
      </p:sp>
      <p:sp>
        <p:nvSpPr>
          <p:cNvPr id="6" name="Footer Placeholder 5"/>
          <p:cNvSpPr>
            <a:spLocks noGrp="1"/>
          </p:cNvSpPr>
          <p:nvPr>
            <p:ph type="ftr" sz="quarter" idx="11"/>
          </p:nvPr>
        </p:nvSpPr>
        <p:spPr/>
        <p:txBody>
          <a:bodyPr/>
          <a:lstStyle/>
          <a:p>
            <a:endParaRPr lang="ru-KZ"/>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86711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EA63BB2-6AD5-46AB-BB65-D8730470AEE4}" type="datetimeFigureOut">
              <a:rPr lang="ru-KZ" smtClean="0"/>
              <a:t>09.10.2025</a:t>
            </a:fld>
            <a:endParaRPr lang="ru-KZ"/>
          </a:p>
        </p:txBody>
      </p:sp>
      <p:sp>
        <p:nvSpPr>
          <p:cNvPr id="8" name="Footer Placeholder 7"/>
          <p:cNvSpPr>
            <a:spLocks noGrp="1"/>
          </p:cNvSpPr>
          <p:nvPr>
            <p:ph type="ftr" sz="quarter" idx="11"/>
          </p:nvPr>
        </p:nvSpPr>
        <p:spPr/>
        <p:txBody>
          <a:bodyPr/>
          <a:lstStyle/>
          <a:p>
            <a:endParaRPr lang="ru-KZ"/>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2686486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EA63BB2-6AD5-46AB-BB65-D8730470AEE4}" type="datetimeFigureOut">
              <a:rPr lang="ru-KZ" smtClean="0"/>
              <a:t>09.10.2025</a:t>
            </a:fld>
            <a:endParaRPr lang="ru-KZ"/>
          </a:p>
        </p:txBody>
      </p:sp>
      <p:sp>
        <p:nvSpPr>
          <p:cNvPr id="4" name="Footer Placeholder 3"/>
          <p:cNvSpPr>
            <a:spLocks noGrp="1"/>
          </p:cNvSpPr>
          <p:nvPr>
            <p:ph type="ftr" sz="quarter" idx="11"/>
          </p:nvPr>
        </p:nvSpPr>
        <p:spPr/>
        <p:txBody>
          <a:bodyPr/>
          <a:lstStyle/>
          <a:p>
            <a:endParaRPr lang="ru-KZ"/>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1564050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63BB2-6AD5-46AB-BB65-D8730470AEE4}" type="datetimeFigureOut">
              <a:rPr lang="ru-KZ" smtClean="0"/>
              <a:t>09.10.2025</a:t>
            </a:fld>
            <a:endParaRPr lang="ru-KZ"/>
          </a:p>
        </p:txBody>
      </p:sp>
      <p:sp>
        <p:nvSpPr>
          <p:cNvPr id="3" name="Footer Placeholder 2"/>
          <p:cNvSpPr>
            <a:spLocks noGrp="1"/>
          </p:cNvSpPr>
          <p:nvPr>
            <p:ph type="ftr" sz="quarter" idx="11"/>
          </p:nvPr>
        </p:nvSpPr>
        <p:spPr/>
        <p:txBody>
          <a:bodyPr/>
          <a:lstStyle/>
          <a:p>
            <a:endParaRPr lang="ru-KZ"/>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21940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EA63BB2-6AD5-46AB-BB65-D8730470AEE4}" type="datetimeFigureOut">
              <a:rPr lang="ru-KZ" smtClean="0"/>
              <a:t>09.10.2025</a:t>
            </a:fld>
            <a:endParaRPr lang="ru-KZ"/>
          </a:p>
        </p:txBody>
      </p:sp>
      <p:sp>
        <p:nvSpPr>
          <p:cNvPr id="6" name="Footer Placeholder 5"/>
          <p:cNvSpPr>
            <a:spLocks noGrp="1"/>
          </p:cNvSpPr>
          <p:nvPr>
            <p:ph type="ftr" sz="quarter" idx="11"/>
          </p:nvPr>
        </p:nvSpPr>
        <p:spPr/>
        <p:txBody>
          <a:bodyPr/>
          <a:lstStyle/>
          <a:p>
            <a:endParaRPr lang="ru-KZ"/>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157025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EA63BB2-6AD5-46AB-BB65-D8730470AEE4}" type="datetimeFigureOut">
              <a:rPr lang="ru-KZ" smtClean="0"/>
              <a:t>09.10.2025</a:t>
            </a:fld>
            <a:endParaRPr lang="ru-KZ"/>
          </a:p>
        </p:txBody>
      </p:sp>
      <p:sp>
        <p:nvSpPr>
          <p:cNvPr id="6" name="Footer Placeholder 5"/>
          <p:cNvSpPr>
            <a:spLocks noGrp="1"/>
          </p:cNvSpPr>
          <p:nvPr>
            <p:ph type="ftr" sz="quarter" idx="11"/>
          </p:nvPr>
        </p:nvSpPr>
        <p:spPr/>
        <p:txBody>
          <a:bodyPr/>
          <a:lstStyle/>
          <a:p>
            <a:endParaRPr lang="ru-K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63494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EA63BB2-6AD5-46AB-BB65-D8730470AEE4}" type="datetimeFigureOut">
              <a:rPr lang="ru-KZ" smtClean="0"/>
              <a:t>09.10.2025</a:t>
            </a:fld>
            <a:endParaRPr lang="ru-KZ"/>
          </a:p>
        </p:txBody>
      </p:sp>
      <p:sp>
        <p:nvSpPr>
          <p:cNvPr id="5" name="Footer Placeholder 4"/>
          <p:cNvSpPr>
            <a:spLocks noGrp="1"/>
          </p:cNvSpPr>
          <p:nvPr>
            <p:ph type="ftr" sz="quarter" idx="11"/>
          </p:nvPr>
        </p:nvSpPr>
        <p:spPr/>
        <p:txBody>
          <a:bodyPr/>
          <a:lstStyle/>
          <a:p>
            <a:endParaRPr lang="ru-KZ"/>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3133158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EA63BB2-6AD5-46AB-BB65-D8730470AEE4}" type="datetimeFigureOut">
              <a:rPr lang="ru-KZ" smtClean="0"/>
              <a:t>09.10.2025</a:t>
            </a:fld>
            <a:endParaRPr lang="ru-KZ"/>
          </a:p>
        </p:txBody>
      </p:sp>
      <p:sp>
        <p:nvSpPr>
          <p:cNvPr id="5" name="Footer Placeholder 4"/>
          <p:cNvSpPr>
            <a:spLocks noGrp="1"/>
          </p:cNvSpPr>
          <p:nvPr>
            <p:ph type="ftr" sz="quarter" idx="11"/>
          </p:nvPr>
        </p:nvSpPr>
        <p:spPr/>
        <p:txBody>
          <a:bodyPr/>
          <a:lstStyle/>
          <a:p>
            <a:endParaRPr lang="ru-KZ"/>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C19EDEC-82FE-4927-8D9D-705ED76EB14A}" type="slidenum">
              <a:rPr lang="ru-KZ" smtClean="0"/>
              <a:t>‹#›</a:t>
            </a:fld>
            <a:endParaRPr lang="ru-KZ"/>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015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0EA63BB2-6AD5-46AB-BB65-D8730470AEE4}" type="datetimeFigureOut">
              <a:rPr lang="ru-KZ" smtClean="0"/>
              <a:t>09.10.2025</a:t>
            </a:fld>
            <a:endParaRPr lang="ru-KZ"/>
          </a:p>
        </p:txBody>
      </p:sp>
      <p:sp>
        <p:nvSpPr>
          <p:cNvPr id="6" name="Footer Placeholder 5"/>
          <p:cNvSpPr>
            <a:spLocks noGrp="1"/>
          </p:cNvSpPr>
          <p:nvPr>
            <p:ph type="ftr" sz="quarter" idx="11"/>
          </p:nvPr>
        </p:nvSpPr>
        <p:spPr/>
        <p:txBody>
          <a:bodyPr/>
          <a:lstStyle/>
          <a:p>
            <a:endParaRPr lang="ru-K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738084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0EA63BB2-6AD5-46AB-BB65-D8730470AEE4}" type="datetimeFigureOut">
              <a:rPr lang="ru-KZ" smtClean="0"/>
              <a:t>09.10.2025</a:t>
            </a:fld>
            <a:endParaRPr lang="ru-KZ"/>
          </a:p>
        </p:txBody>
      </p:sp>
      <p:sp>
        <p:nvSpPr>
          <p:cNvPr id="6" name="Footer Placeholder 5"/>
          <p:cNvSpPr>
            <a:spLocks noGrp="1"/>
          </p:cNvSpPr>
          <p:nvPr>
            <p:ph type="ftr" sz="quarter" idx="11"/>
          </p:nvPr>
        </p:nvSpPr>
        <p:spPr/>
        <p:txBody>
          <a:bodyPr/>
          <a:lstStyle/>
          <a:p>
            <a:endParaRPr lang="ru-KZ"/>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C19EDEC-82FE-4927-8D9D-705ED76EB14A}" type="slidenum">
              <a:rPr lang="ru-KZ" smtClean="0"/>
              <a:t>‹#›</a:t>
            </a:fld>
            <a:endParaRPr lang="ru-KZ"/>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1986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0EA63BB2-6AD5-46AB-BB65-D8730470AEE4}" type="datetimeFigureOut">
              <a:rPr lang="ru-KZ" smtClean="0"/>
              <a:t>09.10.2025</a:t>
            </a:fld>
            <a:endParaRPr lang="ru-KZ"/>
          </a:p>
        </p:txBody>
      </p:sp>
      <p:sp>
        <p:nvSpPr>
          <p:cNvPr id="6" name="Footer Placeholder 5"/>
          <p:cNvSpPr>
            <a:spLocks noGrp="1"/>
          </p:cNvSpPr>
          <p:nvPr>
            <p:ph type="ftr" sz="quarter" idx="11"/>
          </p:nvPr>
        </p:nvSpPr>
        <p:spPr/>
        <p:txBody>
          <a:bodyPr/>
          <a:lstStyle/>
          <a:p>
            <a:endParaRPr lang="ru-K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949067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EA63BB2-6AD5-46AB-BB65-D8730470AEE4}" type="datetimeFigureOut">
              <a:rPr lang="ru-KZ" smtClean="0"/>
              <a:t>09.10.2025</a:t>
            </a:fld>
            <a:endParaRPr lang="ru-KZ"/>
          </a:p>
        </p:txBody>
      </p:sp>
      <p:sp>
        <p:nvSpPr>
          <p:cNvPr id="5" name="Footer Placeholder 4"/>
          <p:cNvSpPr>
            <a:spLocks noGrp="1"/>
          </p:cNvSpPr>
          <p:nvPr>
            <p:ph type="ftr" sz="quarter" idx="11"/>
          </p:nvPr>
        </p:nvSpPr>
        <p:spPr/>
        <p:txBody>
          <a:bodyPr/>
          <a:lstStyle/>
          <a:p>
            <a:endParaRPr lang="ru-K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2944950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EA63BB2-6AD5-46AB-BB65-D8730470AEE4}" type="datetimeFigureOut">
              <a:rPr lang="ru-KZ" smtClean="0"/>
              <a:t>09.10.2025</a:t>
            </a:fld>
            <a:endParaRPr lang="ru-KZ"/>
          </a:p>
        </p:txBody>
      </p:sp>
      <p:sp>
        <p:nvSpPr>
          <p:cNvPr id="5" name="Footer Placeholder 4"/>
          <p:cNvSpPr>
            <a:spLocks noGrp="1"/>
          </p:cNvSpPr>
          <p:nvPr>
            <p:ph type="ftr" sz="quarter" idx="11"/>
          </p:nvPr>
        </p:nvSpPr>
        <p:spPr/>
        <p:txBody>
          <a:bodyPr/>
          <a:lstStyle/>
          <a:p>
            <a:endParaRPr lang="ru-K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C19EDEC-82FE-4927-8D9D-705ED76EB14A}" type="slidenum">
              <a:rPr lang="ru-KZ" smtClean="0"/>
              <a:t>‹#›</a:t>
            </a:fld>
            <a:endParaRPr lang="ru-KZ"/>
          </a:p>
        </p:txBody>
      </p:sp>
    </p:spTree>
    <p:extLst>
      <p:ext uri="{BB962C8B-B14F-4D97-AF65-F5344CB8AC3E}">
        <p14:creationId xmlns:p14="http://schemas.microsoft.com/office/powerpoint/2010/main" val="2311014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EA63BB2-6AD5-46AB-BB65-D8730470AEE4}" type="datetimeFigureOut">
              <a:rPr lang="ru-KZ" smtClean="0"/>
              <a:t>09.10.2025</a:t>
            </a:fld>
            <a:endParaRPr lang="ru-KZ"/>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KZ"/>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C19EDEC-82FE-4927-8D9D-705ED76EB14A}" type="slidenum">
              <a:rPr lang="ru-KZ" smtClean="0"/>
              <a:t>‹#›</a:t>
            </a:fld>
            <a:endParaRPr lang="ru-KZ"/>
          </a:p>
        </p:txBody>
      </p:sp>
    </p:spTree>
    <p:extLst>
      <p:ext uri="{BB962C8B-B14F-4D97-AF65-F5344CB8AC3E}">
        <p14:creationId xmlns:p14="http://schemas.microsoft.com/office/powerpoint/2010/main" val="461297728"/>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7"/>
          <p:cNvSpPr>
            <a:spLocks noChangeArrowheads="1"/>
          </p:cNvSpPr>
          <p:nvPr/>
        </p:nvSpPr>
        <p:spPr bwMode="auto">
          <a:xfrm>
            <a:off x="1775520" y="227687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fontAlgn="base" hangingPunct="1">
              <a:spcBef>
                <a:spcPct val="0"/>
              </a:spcBef>
              <a:spcAft>
                <a:spcPct val="0"/>
              </a:spcAft>
            </a:pPr>
            <a:endParaRPr lang="ru-RU" altLang="ru-RU" sz="2400" b="1" dirty="0">
              <a:solidFill>
                <a:prstClr val="black"/>
              </a:solidFill>
              <a:latin typeface="Arial" charset="0"/>
            </a:endParaRPr>
          </a:p>
          <a:p>
            <a:pPr algn="ctr" eaLnBrk="1" fontAlgn="base" hangingPunct="1">
              <a:spcBef>
                <a:spcPct val="0"/>
              </a:spcBef>
              <a:spcAft>
                <a:spcPct val="0"/>
              </a:spcAft>
            </a:pPr>
            <a:r>
              <a:rPr lang="kk-KZ" altLang="ru-RU" sz="2400" b="1" dirty="0">
                <a:solidFill>
                  <a:prstClr val="black"/>
                </a:solidFill>
                <a:latin typeface="Arial" charset="0"/>
              </a:rPr>
              <a:t>Сусыздандыру және шаңнан тазарту</a:t>
            </a:r>
            <a:endParaRPr lang="ru-RU" altLang="ru-RU" sz="2400" b="1" dirty="0">
              <a:solidFill>
                <a:prstClr val="black"/>
              </a:solidFill>
              <a:latin typeface="Arial" charset="0"/>
            </a:endParaRPr>
          </a:p>
        </p:txBody>
      </p:sp>
    </p:spTree>
    <p:extLst>
      <p:ext uri="{BB962C8B-B14F-4D97-AF65-F5344CB8AC3E}">
        <p14:creationId xmlns:p14="http://schemas.microsoft.com/office/powerpoint/2010/main" val="2688001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Прямоугольник 7"/>
          <p:cNvSpPr>
            <a:spLocks noChangeArrowheads="1"/>
          </p:cNvSpPr>
          <p:nvPr/>
        </p:nvSpPr>
        <p:spPr bwMode="auto">
          <a:xfrm>
            <a:off x="1847528" y="519063"/>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fontAlgn="base" hangingPunct="1">
              <a:spcBef>
                <a:spcPct val="0"/>
              </a:spcBef>
              <a:spcAft>
                <a:spcPct val="0"/>
              </a:spcAft>
            </a:pPr>
            <a:r>
              <a:rPr lang="ru-RU" altLang="ru-RU" sz="2400" b="1" dirty="0" err="1">
                <a:solidFill>
                  <a:prstClr val="black"/>
                </a:solidFill>
                <a:latin typeface="Arial" charset="0"/>
              </a:rPr>
              <a:t>Дренаждау</a:t>
            </a:r>
            <a:endParaRPr lang="ru-RU" altLang="ru-RU" sz="2400" b="1" dirty="0">
              <a:solidFill>
                <a:prstClr val="black"/>
              </a:solidFill>
              <a:latin typeface="Arial" charset="0"/>
            </a:endParaRPr>
          </a:p>
        </p:txBody>
      </p:sp>
      <p:sp>
        <p:nvSpPr>
          <p:cNvPr id="3" name="Прямоугольник 2"/>
          <p:cNvSpPr/>
          <p:nvPr/>
        </p:nvSpPr>
        <p:spPr>
          <a:xfrm>
            <a:off x="2207568" y="980728"/>
            <a:ext cx="8136904" cy="5355312"/>
          </a:xfrm>
          <a:prstGeom prst="rect">
            <a:avLst/>
          </a:prstGeom>
        </p:spPr>
        <p:txBody>
          <a:bodyPr wrap="square">
            <a:spAutoFit/>
          </a:bodyPr>
          <a:lstStyle/>
          <a:p>
            <a:pPr indent="431800" algn="just"/>
            <a:r>
              <a:rPr lang="kk-KZ" b="1" i="1" dirty="0">
                <a:latin typeface="Arial" panose="020B0604020202020204" pitchFamily="34" charset="0"/>
                <a:ea typeface="Times New Roman" panose="02020603050405020304" pitchFamily="18" charset="0"/>
                <a:cs typeface="Arial" panose="020B0604020202020204" pitchFamily="34" charset="0"/>
              </a:rPr>
              <a:t>Дренаждау</a:t>
            </a:r>
            <a:r>
              <a:rPr lang="kk-KZ" dirty="0">
                <a:latin typeface="Arial" panose="020B0604020202020204" pitchFamily="34" charset="0"/>
                <a:ea typeface="Times New Roman" panose="02020603050405020304" pitchFamily="18" charset="0"/>
                <a:cs typeface="Arial" panose="020B0604020202020204" pitchFamily="34" charset="0"/>
              </a:rPr>
              <a:t> әдісінде су қатты зат түйіршіктерінің арасымен өз салмағымен ағып бөлінеді. Процесс сусыздандыру бункерлерінде, елеуіштерде, шөмішті элеваторларда, спиральді классификаторларда және центрафугаларда  жүргізіледі.</a:t>
            </a:r>
          </a:p>
          <a:p>
            <a:pPr indent="431800" algn="just"/>
            <a:r>
              <a:rPr lang="ru-RU" b="1" i="1" dirty="0" err="1">
                <a:latin typeface="Arial" panose="020B0604020202020204" pitchFamily="34" charset="0"/>
                <a:ea typeface="Times New Roman" panose="02020603050405020304" pitchFamily="18" charset="0"/>
                <a:cs typeface="Arial" panose="020B0604020202020204" pitchFamily="34" charset="0"/>
              </a:rPr>
              <a:t>Сусыздандыру</a:t>
            </a:r>
            <a:r>
              <a:rPr lang="ru-RU" b="1" i="1" dirty="0">
                <a:latin typeface="Arial" panose="020B0604020202020204" pitchFamily="34" charset="0"/>
                <a:ea typeface="Times New Roman" panose="02020603050405020304" pitchFamily="18" charset="0"/>
                <a:cs typeface="Arial" panose="020B0604020202020204" pitchFamily="34" charset="0"/>
              </a:rPr>
              <a:t> </a:t>
            </a:r>
            <a:r>
              <a:rPr lang="ru-RU" b="1" i="1" dirty="0" err="1">
                <a:latin typeface="Arial" panose="020B0604020202020204" pitchFamily="34" charset="0"/>
                <a:ea typeface="Times New Roman" panose="02020603050405020304" pitchFamily="18" charset="0"/>
                <a:cs typeface="Arial" panose="020B0604020202020204" pitchFamily="34" charset="0"/>
              </a:rPr>
              <a:t>бункерлері</a:t>
            </a:r>
            <a:r>
              <a:rPr lang="ru-RU" b="1" i="1" dirty="0">
                <a:latin typeface="Arial" panose="020B0604020202020204" pitchFamily="34" charset="0"/>
                <a:ea typeface="Times New Roman" panose="02020603050405020304" pitchFamily="18" charset="0"/>
                <a:cs typeface="Arial" panose="020B0604020202020204" pitchFamily="34" charset="0"/>
              </a:rPr>
              <a:t> </a:t>
            </a:r>
            <a:r>
              <a:rPr lang="ru-RU" dirty="0">
                <a:latin typeface="Arial" panose="020B0604020202020204" pitchFamily="34" charset="0"/>
                <a:ea typeface="Times New Roman" panose="02020603050405020304" pitchFamily="18" charset="0"/>
                <a:cs typeface="Arial" panose="020B0604020202020204" pitchFamily="34" charset="0"/>
              </a:rPr>
              <a:t>бет </a:t>
            </a:r>
            <a:r>
              <a:rPr lang="ru-RU" dirty="0" err="1">
                <a:latin typeface="Arial" panose="020B0604020202020204" pitchFamily="34" charset="0"/>
                <a:ea typeface="Times New Roman" panose="02020603050405020304" pitchFamily="18" charset="0"/>
                <a:cs typeface="Arial" panose="020B0604020202020204" pitchFamily="34" charset="0"/>
              </a:rPr>
              <a:t>жағы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төрт</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бұрышты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түбі</a:t>
            </a:r>
            <a:r>
              <a:rPr lang="ru-RU" dirty="0">
                <a:latin typeface="Arial" panose="020B0604020202020204" pitchFamily="34" charset="0"/>
                <a:ea typeface="Times New Roman" panose="02020603050405020304" pitchFamily="18" charset="0"/>
                <a:cs typeface="Arial" panose="020B0604020202020204" pitchFamily="34" charset="0"/>
              </a:rPr>
              <a:t> пирамида </a:t>
            </a:r>
            <a:r>
              <a:rPr lang="ru-RU" dirty="0" err="1">
                <a:latin typeface="Arial" panose="020B0604020202020204" pitchFamily="34" charset="0"/>
                <a:ea typeface="Times New Roman" panose="02020603050405020304" pitchFamily="18" charset="0"/>
                <a:cs typeface="Arial" panose="020B0604020202020204" pitchFamily="34" charset="0"/>
              </a:rPr>
              <a:t>пішінді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темір</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бетоннан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құйылған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бірнеше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бөлімшелерден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тұрады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Бөлімше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түптеріне</a:t>
            </a:r>
            <a:r>
              <a:rPr lang="ru-RU" dirty="0">
                <a:latin typeface="Arial" panose="020B0604020202020204" pitchFamily="34" charset="0"/>
                <a:ea typeface="Times New Roman" panose="02020603050405020304" pitchFamily="18" charset="0"/>
                <a:cs typeface="Arial" panose="020B0604020202020204" pitchFamily="34" charset="0"/>
              </a:rPr>
              <a:t> тор </a:t>
            </a:r>
            <a:r>
              <a:rPr lang="ru-RU" dirty="0" err="1">
                <a:latin typeface="Arial" panose="020B0604020202020204" pitchFamily="34" charset="0"/>
                <a:ea typeface="Times New Roman" panose="02020603050405020304" pitchFamily="18" charset="0"/>
                <a:cs typeface="Arial" panose="020B0604020202020204" pitchFamily="34" charset="0"/>
              </a:rPr>
              <a:t>орнатылған</a:t>
            </a:r>
            <a:r>
              <a:rPr lang="ru-RU" dirty="0">
                <a:latin typeface="Arial" panose="020B0604020202020204" pitchFamily="34" charset="0"/>
                <a:ea typeface="Times New Roman" panose="02020603050405020304" pitchFamily="18" charset="0"/>
                <a:cs typeface="Arial" panose="020B0604020202020204" pitchFamily="34" charset="0"/>
              </a:rPr>
              <a:t>. Тор </a:t>
            </a:r>
            <a:r>
              <a:rPr lang="ru-RU" dirty="0" err="1">
                <a:latin typeface="Arial" panose="020B0604020202020204" pitchFamily="34" charset="0"/>
                <a:ea typeface="Times New Roman" panose="02020603050405020304" pitchFamily="18" charset="0"/>
                <a:cs typeface="Arial" panose="020B0604020202020204" pitchFamily="34" charset="0"/>
              </a:rPr>
              <a:t>тесіктерінің</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диаметрі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оған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салынатын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зат</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кесектерінің</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ірілігінен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көп</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кіші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болуы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керек</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Кесектер</a:t>
            </a:r>
            <a:r>
              <a:rPr lang="ru-RU" dirty="0">
                <a:latin typeface="Arial" panose="020B0604020202020204" pitchFamily="34" charset="0"/>
                <a:ea typeface="Times New Roman" panose="02020603050405020304" pitchFamily="18" charset="0"/>
                <a:cs typeface="Arial" panose="020B0604020202020204" pitchFamily="34" charset="0"/>
              </a:rPr>
              <a:t> тор </a:t>
            </a:r>
            <a:r>
              <a:rPr lang="ru-RU" dirty="0" err="1">
                <a:latin typeface="Arial" panose="020B0604020202020204" pitchFamily="34" charset="0"/>
                <a:ea typeface="Times New Roman" panose="02020603050405020304" pitchFamily="18" charset="0"/>
                <a:cs typeface="Arial" panose="020B0604020202020204" pitchFamily="34" charset="0"/>
              </a:rPr>
              <a:t>бетінде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қалады</a:t>
            </a:r>
            <a:r>
              <a:rPr lang="ru-RU" dirty="0">
                <a:latin typeface="Arial" panose="020B0604020202020204" pitchFamily="34" charset="0"/>
                <a:ea typeface="Times New Roman" panose="02020603050405020304" pitchFamily="18" charset="0"/>
                <a:cs typeface="Arial" panose="020B0604020202020204" pitchFamily="34" charset="0"/>
              </a:rPr>
              <a:t> да, су </a:t>
            </a:r>
            <a:r>
              <a:rPr lang="ru-RU" dirty="0" err="1">
                <a:latin typeface="Arial" panose="020B0604020202020204" pitchFamily="34" charset="0"/>
                <a:ea typeface="Times New Roman" panose="02020603050405020304" pitchFamily="18" charset="0"/>
                <a:cs typeface="Arial" panose="020B0604020202020204" pitchFamily="34" charset="0"/>
              </a:rPr>
              <a:t>зат</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қабатында</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сүзіліп</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ақырында</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тесіктен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ағып</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бөлінеді</a:t>
            </a:r>
            <a:r>
              <a:rPr lang="ru-RU" dirty="0">
                <a:latin typeface="Arial" panose="020B0604020202020204" pitchFamily="34" charset="0"/>
                <a:ea typeface="Times New Roman" panose="02020603050405020304" pitchFamily="18" charset="0"/>
                <a:cs typeface="Arial" panose="020B0604020202020204" pitchFamily="34" charset="0"/>
              </a:rPr>
              <a:t>.</a:t>
            </a:r>
          </a:p>
          <a:p>
            <a:pPr indent="431800" algn="just"/>
            <a:r>
              <a:rPr lang="ru-RU" dirty="0" err="1">
                <a:latin typeface="Arial" panose="020B0604020202020204" pitchFamily="34" charset="0"/>
                <a:ea typeface="Times New Roman" panose="02020603050405020304" pitchFamily="18" charset="0"/>
                <a:cs typeface="Arial" panose="020B0604020202020204" pitchFamily="34" charset="0"/>
              </a:rPr>
              <a:t>Сусыздандыру</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уақыты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заттың</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ірілігіне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байланысты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Бункерлер</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көбінде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ірі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класты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көмірді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темір</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концентраттарын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сусыздандырғанда</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және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тағы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кейбір</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жағдайларда</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пайдаланылады</a:t>
            </a:r>
            <a:r>
              <a:rPr lang="ru-RU" dirty="0">
                <a:latin typeface="Arial" panose="020B0604020202020204" pitchFamily="34" charset="0"/>
                <a:ea typeface="Times New Roman" panose="02020603050405020304" pitchFamily="18" charset="0"/>
                <a:cs typeface="Arial" panose="020B0604020202020204" pitchFamily="34" charset="0"/>
              </a:rPr>
              <a:t>.</a:t>
            </a:r>
          </a:p>
          <a:p>
            <a:pPr indent="431800" algn="just"/>
            <a:r>
              <a:rPr lang="ru-RU" b="1" i="1" dirty="0" err="1">
                <a:latin typeface="Arial" panose="020B0604020202020204" pitchFamily="34" charset="0"/>
                <a:ea typeface="Times New Roman" panose="02020603050405020304" pitchFamily="18" charset="0"/>
                <a:cs typeface="Arial" panose="020B0604020202020204" pitchFamily="34" charset="0"/>
              </a:rPr>
              <a:t>Сусыздандырғыш</a:t>
            </a:r>
            <a:r>
              <a:rPr lang="ru-RU" b="1" i="1" dirty="0">
                <a:latin typeface="Arial" panose="020B0604020202020204" pitchFamily="34" charset="0"/>
                <a:ea typeface="Times New Roman" panose="02020603050405020304" pitchFamily="18" charset="0"/>
                <a:cs typeface="Arial" panose="020B0604020202020204" pitchFamily="34" charset="0"/>
              </a:rPr>
              <a:t> </a:t>
            </a:r>
            <a:r>
              <a:rPr lang="ru-RU" b="1" i="1" dirty="0" err="1">
                <a:latin typeface="Arial" panose="020B0604020202020204" pitchFamily="34" charset="0"/>
                <a:ea typeface="Times New Roman" panose="02020603050405020304" pitchFamily="18" charset="0"/>
                <a:cs typeface="Arial" panose="020B0604020202020204" pitchFamily="34" charset="0"/>
              </a:rPr>
              <a:t>елеуіштер</a:t>
            </a:r>
            <a:r>
              <a:rPr lang="ru-RU" b="1" i="1"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көбінде</a:t>
            </a:r>
            <a:r>
              <a:rPr lang="ru-RU" dirty="0">
                <a:latin typeface="Arial" panose="020B0604020202020204" pitchFamily="34" charset="0"/>
                <a:ea typeface="Times New Roman" panose="02020603050405020304" pitchFamily="18" charset="0"/>
                <a:cs typeface="Arial" panose="020B0604020202020204" pitchFamily="34" charset="0"/>
              </a:rPr>
              <a:t> орта </a:t>
            </a:r>
            <a:r>
              <a:rPr lang="ru-RU" dirty="0" err="1">
                <a:latin typeface="Arial" panose="020B0604020202020204" pitchFamily="34" charset="0"/>
                <a:ea typeface="Times New Roman" panose="02020603050405020304" pitchFamily="18" charset="0"/>
                <a:cs typeface="Arial" panose="020B0604020202020204" pitchFamily="34" charset="0"/>
              </a:rPr>
              <a:t>ірілікті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заттарға</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қолданылады</a:t>
            </a:r>
            <a:r>
              <a:rPr lang="ru-RU" dirty="0">
                <a:latin typeface="Arial" panose="020B0604020202020204" pitchFamily="34" charset="0"/>
                <a:ea typeface="Times New Roman" panose="02020603050405020304" pitchFamily="18" charset="0"/>
                <a:cs typeface="Arial" panose="020B0604020202020204" pitchFamily="34" charset="0"/>
              </a:rPr>
              <a:t>. Осы </a:t>
            </a:r>
            <a:r>
              <a:rPr lang="ru-RU" dirty="0" err="1">
                <a:latin typeface="Arial" panose="020B0604020202020204" pitchFamily="34" charset="0"/>
                <a:ea typeface="Times New Roman" panose="02020603050405020304" pitchFamily="18" charset="0"/>
                <a:cs typeface="Arial" panose="020B0604020202020204" pitchFamily="34" charset="0"/>
              </a:rPr>
              <a:t>мақсатпен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жиі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қолданылатындарды</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дірілдеткіш</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және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екпінді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елеуіштер</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Оларда</a:t>
            </a:r>
            <a:r>
              <a:rPr lang="ru-RU" dirty="0">
                <a:latin typeface="Arial" panose="020B0604020202020204" pitchFamily="34" charset="0"/>
                <a:ea typeface="Times New Roman" panose="02020603050405020304" pitchFamily="18" charset="0"/>
                <a:cs typeface="Arial" panose="020B0604020202020204" pitchFamily="34" charset="0"/>
              </a:rPr>
              <a:t> тор </a:t>
            </a:r>
            <a:r>
              <a:rPr lang="ru-RU" dirty="0" err="1">
                <a:latin typeface="Arial" panose="020B0604020202020204" pitchFamily="34" charset="0"/>
                <a:ea typeface="Times New Roman" panose="02020603050405020304" pitchFamily="18" charset="0"/>
                <a:cs typeface="Arial" panose="020B0604020202020204" pitchFamily="34" charset="0"/>
              </a:rPr>
              <a:t>тесігі</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жалпақтығы</a:t>
            </a:r>
            <a:r>
              <a:rPr lang="ru-RU" dirty="0">
                <a:latin typeface="Arial" panose="020B0604020202020204" pitchFamily="34" charset="0"/>
                <a:ea typeface="Times New Roman" panose="02020603050405020304" pitchFamily="18" charset="0"/>
                <a:cs typeface="Arial" panose="020B0604020202020204" pitchFamily="34" charset="0"/>
              </a:rPr>
              <a:t> 0,25; 0,5; 0,75 </a:t>
            </a:r>
            <a:r>
              <a:rPr lang="ru-RU" dirty="0" err="1">
                <a:latin typeface="Arial" panose="020B0604020202020204" pitchFamily="34" charset="0"/>
                <a:ea typeface="Times New Roman" panose="02020603050405020304" pitchFamily="18" charset="0"/>
                <a:cs typeface="Arial" panose="020B0604020202020204" pitchFamily="34" charset="0"/>
              </a:rPr>
              <a:t>және</a:t>
            </a:r>
            <a:r>
              <a:rPr lang="ru-RU" dirty="0">
                <a:latin typeface="Arial" panose="020B0604020202020204" pitchFamily="34" charset="0"/>
                <a:ea typeface="Times New Roman" panose="02020603050405020304" pitchFamily="18" charset="0"/>
                <a:cs typeface="Arial" panose="020B0604020202020204" pitchFamily="34" charset="0"/>
              </a:rPr>
              <a:t> 1 мм </a:t>
            </a:r>
            <a:r>
              <a:rPr lang="ru-RU" dirty="0" err="1">
                <a:latin typeface="Arial" panose="020B0604020202020204" pitchFamily="34" charset="0"/>
                <a:ea typeface="Times New Roman" panose="02020603050405020304" pitchFamily="18" charset="0"/>
                <a:cs typeface="Arial" panose="020B0604020202020204" pitchFamily="34" charset="0"/>
              </a:rPr>
              <a:t>жырық</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түрінде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жасалған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Яғни</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елеуіштерде</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ірілігі</a:t>
            </a:r>
            <a:r>
              <a:rPr lang="ru-RU" dirty="0">
                <a:latin typeface="Arial" panose="020B0604020202020204" pitchFamily="34" charset="0"/>
                <a:ea typeface="Times New Roman" panose="02020603050405020304" pitchFamily="18" charset="0"/>
                <a:cs typeface="Arial" panose="020B0604020202020204" pitchFamily="34" charset="0"/>
              </a:rPr>
              <a:t> 1мм–</a:t>
            </a:r>
            <a:r>
              <a:rPr lang="ru-RU" dirty="0" err="1">
                <a:latin typeface="Arial" panose="020B0604020202020204" pitchFamily="34" charset="0"/>
                <a:ea typeface="Times New Roman" panose="02020603050405020304" pitchFamily="18" charset="0"/>
                <a:cs typeface="Arial" panose="020B0604020202020204" pitchFamily="34" charset="0"/>
              </a:rPr>
              <a:t>ден</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артық</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зат</a:t>
            </a:r>
            <a:r>
              <a:rPr lang="ru-RU" dirty="0">
                <a:latin typeface="Arial" panose="020B0604020202020204" pitchFamily="34" charset="0"/>
                <a:ea typeface="Times New Roman" panose="02020603050405020304" pitchFamily="18" charset="0"/>
                <a:cs typeface="Arial" panose="020B0604020202020204" pitchFamily="34" charset="0"/>
              </a:rPr>
              <a:t> </a:t>
            </a:r>
            <a:r>
              <a:rPr lang="ru-RU" dirty="0" err="1">
                <a:latin typeface="Arial" panose="020B0604020202020204" pitchFamily="34" charset="0"/>
                <a:ea typeface="Times New Roman" panose="02020603050405020304" pitchFamily="18" charset="0"/>
                <a:cs typeface="Arial" panose="020B0604020202020204" pitchFamily="34" charset="0"/>
              </a:rPr>
              <a:t>сусыздандырылады</a:t>
            </a:r>
            <a:r>
              <a:rPr lang="ru-RU" dirty="0">
                <a:latin typeface="Arial" panose="020B0604020202020204" pitchFamily="34" charset="0"/>
                <a:ea typeface="Times New Roman" panose="02020603050405020304" pitchFamily="18" charset="0"/>
                <a:cs typeface="Arial" panose="020B0604020202020204" pitchFamily="34" charset="0"/>
              </a:rPr>
              <a:t>.</a:t>
            </a:r>
          </a:p>
          <a:p>
            <a:pPr indent="431800" algn="just"/>
            <a:endParaRPr lang="ru-RU"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97729942"/>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063552" y="764705"/>
            <a:ext cx="8208912" cy="4524315"/>
          </a:xfrm>
          <a:prstGeom prst="rect">
            <a:avLst/>
          </a:prstGeom>
        </p:spPr>
        <p:txBody>
          <a:bodyPr wrap="square">
            <a:spAutoFit/>
          </a:bodyPr>
          <a:lstStyle/>
          <a:p>
            <a:pPr indent="431800" algn="just"/>
            <a:r>
              <a:rPr lang="kk-KZ" b="1" i="1" dirty="0">
                <a:latin typeface="Arial" panose="020B0604020202020204" pitchFamily="34" charset="0"/>
                <a:ea typeface="Times New Roman" panose="02020603050405020304" pitchFamily="18" charset="0"/>
                <a:cs typeface="Arial" panose="020B0604020202020204" pitchFamily="34" charset="0"/>
              </a:rPr>
              <a:t>Шөмішті элеваторлар</a:t>
            </a:r>
            <a:r>
              <a:rPr lang="kk-KZ" b="1" dirty="0">
                <a:latin typeface="Arial" panose="020B0604020202020204" pitchFamily="34" charset="0"/>
                <a:ea typeface="Times New Roman" panose="02020603050405020304" pitchFamily="18" charset="0"/>
                <a:cs typeface="Arial" panose="020B0604020202020204" pitchFamily="34" charset="0"/>
              </a:rPr>
              <a:t> </a:t>
            </a:r>
            <a:r>
              <a:rPr lang="kk-KZ" dirty="0">
                <a:latin typeface="Arial" panose="020B0604020202020204" pitchFamily="34" charset="0"/>
                <a:ea typeface="Times New Roman" panose="02020603050405020304" pitchFamily="18" charset="0"/>
                <a:cs typeface="Arial" panose="020B0604020202020204" pitchFamily="34" charset="0"/>
              </a:rPr>
              <a:t>көбінде отсадкалау машиналарынан шығатын ауыр фракцияны сусыздандыруда қолданылады. Қабырғалары және түптері тесікті шөміштер екі қатар көлбеу орналасқан айналмалы шынжырларға ілінген. Шөміш камерадағы су деңгейінен жоғары көтерілген де ішінде қатты зат қалып су ағып кетеді. Одан кейін шөміш төңкеріліп зат ленталы конвейерге түседі.</a:t>
            </a:r>
          </a:p>
          <a:p>
            <a:pPr indent="431800" algn="just"/>
            <a:endParaRPr lang="ru-RU" dirty="0">
              <a:latin typeface="Arial" panose="020B0604020202020204" pitchFamily="34" charset="0"/>
              <a:ea typeface="Times New Roman" panose="02020603050405020304" pitchFamily="18" charset="0"/>
              <a:cs typeface="Arial" panose="020B0604020202020204" pitchFamily="34" charset="0"/>
            </a:endParaRPr>
          </a:p>
          <a:p>
            <a:pPr indent="431800" algn="just"/>
            <a:r>
              <a:rPr lang="kk-KZ" b="1" i="1" dirty="0">
                <a:latin typeface="Arial" panose="020B0604020202020204" pitchFamily="34" charset="0"/>
                <a:ea typeface="Times New Roman" panose="02020603050405020304" pitchFamily="18" charset="0"/>
                <a:cs typeface="Arial" panose="020B0604020202020204" pitchFamily="34" charset="0"/>
              </a:rPr>
              <a:t>Сусыздандырғыш спиральді классификаторларда</a:t>
            </a:r>
            <a:r>
              <a:rPr lang="kk-KZ" b="1" dirty="0">
                <a:latin typeface="Arial" panose="020B0604020202020204" pitchFamily="34" charset="0"/>
                <a:ea typeface="Times New Roman" panose="02020603050405020304" pitchFamily="18" charset="0"/>
                <a:cs typeface="Arial" panose="020B0604020202020204" pitchFamily="34" charset="0"/>
              </a:rPr>
              <a:t> </a:t>
            </a:r>
            <a:r>
              <a:rPr lang="kk-KZ" dirty="0">
                <a:latin typeface="Arial" panose="020B0604020202020204" pitchFamily="34" charset="0"/>
                <a:ea typeface="Times New Roman" panose="02020603050405020304" pitchFamily="18" charset="0"/>
                <a:cs typeface="Arial" panose="020B0604020202020204" pitchFamily="34" charset="0"/>
              </a:rPr>
              <a:t>айналу жылдамдығы аз болады да, көлбеулігі ұнтақтау циклінде қолданылатын классификаторлардан артық болады. Құмды заттан су төмен бағытта ағып бөлінеді.</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431800" algn="just"/>
            <a:r>
              <a:rPr lang="kk-KZ" dirty="0">
                <a:latin typeface="Arial" panose="020B0604020202020204" pitchFamily="34" charset="0"/>
                <a:ea typeface="Times New Roman" panose="02020603050405020304" pitchFamily="18" charset="0"/>
                <a:cs typeface="Arial" panose="020B0604020202020204" pitchFamily="34" charset="0"/>
              </a:rPr>
              <a:t>Бұл аппарат пульпадан ұсақ ұнтақталған затты бөлу қажеті болғанда қолданылады. Бөлінген суда заттың өте ұнтақталған бөлігі қалып қояды. Оны қосымша бөлу үшін ағызынды қойылдырғыштарға түсіріледі.  </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431800" algn="just"/>
            <a:r>
              <a:rPr lang="kk-KZ" dirty="0">
                <a:latin typeface="Arial" panose="020B0604020202020204" pitchFamily="34" charset="0"/>
                <a:ea typeface="Times New Roman" panose="02020603050405020304" pitchFamily="18" charset="0"/>
                <a:cs typeface="Arial" panose="020B0604020202020204" pitchFamily="34" charset="0"/>
              </a:rPr>
              <a:t>Осындай мақсатпен конусты классификаторларда қолданылады.</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431800"/>
            <a:r>
              <a:rPr lang="kk-KZ" dirty="0">
                <a:latin typeface="Arial" panose="020B0604020202020204" pitchFamily="34" charset="0"/>
                <a:ea typeface="Times New Roman" panose="02020603050405020304" pitchFamily="18" charset="0"/>
                <a:cs typeface="Arial" panose="020B0604020202020204" pitchFamily="34" charset="0"/>
              </a:rPr>
              <a:t> </a:t>
            </a:r>
            <a:endParaRPr lang="ru-RU"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64970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31904" y="332656"/>
            <a:ext cx="1975028" cy="369332"/>
          </a:xfrm>
          <a:prstGeom prst="rect">
            <a:avLst/>
          </a:prstGeom>
        </p:spPr>
        <p:txBody>
          <a:bodyPr wrap="none">
            <a:spAutoFit/>
          </a:bodyPr>
          <a:lstStyle/>
          <a:p>
            <a:r>
              <a:rPr lang="kk-KZ" b="1" dirty="0">
                <a:latin typeface="Arial" panose="020B0604020202020204" pitchFamily="34" charset="0"/>
                <a:ea typeface="Times New Roman" panose="02020603050405020304" pitchFamily="18" charset="0"/>
                <a:cs typeface="Arial" panose="020B0604020202020204" pitchFamily="34" charset="0"/>
              </a:rPr>
              <a:t>Центрифугалау</a:t>
            </a:r>
            <a:endParaRPr lang="ru-RU" dirty="0">
              <a:latin typeface="Arial" panose="020B0604020202020204" pitchFamily="34" charset="0"/>
              <a:cs typeface="Arial" panose="020B0604020202020204" pitchFamily="34" charset="0"/>
            </a:endParaRPr>
          </a:p>
        </p:txBody>
      </p:sp>
      <p:sp>
        <p:nvSpPr>
          <p:cNvPr id="3" name="Прямоугольник 2"/>
          <p:cNvSpPr/>
          <p:nvPr/>
        </p:nvSpPr>
        <p:spPr>
          <a:xfrm>
            <a:off x="2150965" y="980728"/>
            <a:ext cx="8136904" cy="923330"/>
          </a:xfrm>
          <a:prstGeom prst="rect">
            <a:avLst/>
          </a:prstGeom>
        </p:spPr>
        <p:txBody>
          <a:bodyPr wrap="square">
            <a:spAutoFit/>
          </a:bodyPr>
          <a:lstStyle/>
          <a:p>
            <a:pPr indent="431800" algn="just"/>
            <a:r>
              <a:rPr lang="kk-KZ" b="1" i="1" dirty="0">
                <a:latin typeface="Arial" panose="020B0604020202020204" pitchFamily="34" charset="0"/>
                <a:ea typeface="Times New Roman" panose="02020603050405020304" pitchFamily="18" charset="0"/>
                <a:cs typeface="Arial" panose="020B0604020202020204" pitchFamily="34" charset="0"/>
              </a:rPr>
              <a:t>Центрифугалауда</a:t>
            </a:r>
            <a:r>
              <a:rPr lang="kk-KZ" dirty="0">
                <a:latin typeface="Arial" panose="020B0604020202020204" pitchFamily="34" charset="0"/>
                <a:ea typeface="Times New Roman" panose="02020603050405020304" pitchFamily="18" charset="0"/>
                <a:cs typeface="Arial" panose="020B0604020202020204" pitchFamily="34" charset="0"/>
              </a:rPr>
              <a:t> су ортадан тепкіш күш әсерімен бөлінеді. Бұл аппараттар негізінде ұсақ класты көмір концентраттарын сусыздандыруға қолданылады. Олар сүзуші және шөктіруші центрифугаларға бөлінеді.</a:t>
            </a:r>
            <a:endParaRPr lang="ru-RU" sz="1600" dirty="0">
              <a:latin typeface="Arial" panose="020B0604020202020204" pitchFamily="34" charset="0"/>
              <a:ea typeface="Times New Roman" panose="02020603050405020304" pitchFamily="18"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l="13226" r="11243"/>
          <a:stretch>
            <a:fillRect/>
          </a:stretch>
        </p:blipFill>
        <p:spPr bwMode="auto">
          <a:xfrm>
            <a:off x="4151785" y="2182798"/>
            <a:ext cx="3911535" cy="340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3821551" y="5854106"/>
            <a:ext cx="4572000" cy="523220"/>
          </a:xfrm>
          <a:prstGeom prst="rect">
            <a:avLst/>
          </a:prstGeom>
        </p:spPr>
        <p:txBody>
          <a:bodyPr>
            <a:spAutoFit/>
          </a:bodyPr>
          <a:lstStyle/>
          <a:p>
            <a:pPr algn="ctr"/>
            <a:r>
              <a:rPr lang="kk-KZ" sz="1400" dirty="0">
                <a:latin typeface="Arial" panose="020B0604020202020204" pitchFamily="34" charset="0"/>
                <a:ea typeface="Times New Roman" panose="02020603050405020304" pitchFamily="18" charset="0"/>
                <a:cs typeface="Arial" panose="020B0604020202020204" pitchFamily="34" charset="0"/>
              </a:rPr>
              <a:t>Сүзгіш центрифуганың схемалық көрінісі:</a:t>
            </a:r>
            <a:endParaRPr lang="ru-RU" sz="1400" dirty="0">
              <a:latin typeface="Arial" panose="020B0604020202020204" pitchFamily="34" charset="0"/>
              <a:ea typeface="Times New Roman" panose="02020603050405020304" pitchFamily="18" charset="0"/>
              <a:cs typeface="Arial" panose="020B0604020202020204" pitchFamily="34" charset="0"/>
            </a:endParaRPr>
          </a:p>
          <a:p>
            <a:pPr algn="ctr"/>
            <a:r>
              <a:rPr lang="kk-KZ" sz="1400" dirty="0">
                <a:latin typeface="Arial" panose="020B0604020202020204" pitchFamily="34" charset="0"/>
                <a:ea typeface="Times New Roman" panose="02020603050405020304" pitchFamily="18" charset="0"/>
                <a:cs typeface="Arial" panose="020B0604020202020204" pitchFamily="34" charset="0"/>
              </a:rPr>
              <a:t>1–диск; 2–корпус; 3–ротор.</a:t>
            </a:r>
            <a:endParaRPr lang="ru-RU" sz="14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63986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63552" y="404665"/>
            <a:ext cx="8208912" cy="2031325"/>
          </a:xfrm>
          <a:prstGeom prst="rect">
            <a:avLst/>
          </a:prstGeom>
        </p:spPr>
        <p:txBody>
          <a:bodyPr wrap="square">
            <a:spAutoFit/>
          </a:bodyPr>
          <a:lstStyle/>
          <a:p>
            <a:pPr indent="431800" algn="just"/>
            <a:r>
              <a:rPr lang="kk-KZ" dirty="0">
                <a:latin typeface="Arial" panose="020B0604020202020204" pitchFamily="34" charset="0"/>
                <a:ea typeface="Times New Roman" panose="02020603050405020304" pitchFamily="18" charset="0"/>
                <a:cs typeface="Arial" panose="020B0604020202020204" pitchFamily="34" charset="0"/>
              </a:rPr>
              <a:t>Пульпа валға орнатылған дисқаға (1) түсіріледі. Ол түскен пульпаны ортадан тепкіш күш әсерінен айналдыра біркелкі ротордың ішкі бетіне шашады. Су ротор бетіндегі түйіршіктер қабатынан сүзіле өтіп тесіктерден шығып бөлінеді. Зат қабаты сырғып ротордың төменгі шетінен шығады. </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431800" algn="just"/>
            <a:r>
              <a:rPr lang="kk-KZ" dirty="0">
                <a:latin typeface="Arial" panose="020B0604020202020204" pitchFamily="34" charset="0"/>
                <a:ea typeface="Times New Roman" panose="02020603050405020304" pitchFamily="18" charset="0"/>
                <a:cs typeface="Arial" panose="020B0604020202020204" pitchFamily="34" charset="0"/>
              </a:rPr>
              <a:t>Бұл аппараттың бірнеше түрі бар (дірілдеткіш роторлы, тік және горизонталь роторлы, шнекті центрифугалар). Оларда орташа 0,5-1,0мм ірілікті зат сусыздандырылады.</a:t>
            </a:r>
            <a:endParaRPr lang="ru-RU" dirty="0">
              <a:latin typeface="Arial" panose="020B0604020202020204" pitchFamily="34" charset="0"/>
              <a:ea typeface="Times New Roman" panose="02020603050405020304" pitchFamily="18" charset="0"/>
              <a:cs typeface="Arial" panose="020B0604020202020204" pitchFamily="34" charset="0"/>
            </a:endParaRPr>
          </a:p>
        </p:txBody>
      </p:sp>
      <p:sp>
        <p:nvSpPr>
          <p:cNvPr id="4" name="Прямоугольник 3"/>
          <p:cNvSpPr/>
          <p:nvPr/>
        </p:nvSpPr>
        <p:spPr>
          <a:xfrm>
            <a:off x="2063552" y="2538191"/>
            <a:ext cx="8208912" cy="369332"/>
          </a:xfrm>
          <a:prstGeom prst="rect">
            <a:avLst/>
          </a:prstGeom>
        </p:spPr>
        <p:txBody>
          <a:bodyPr wrap="square">
            <a:spAutoFit/>
          </a:bodyPr>
          <a:lstStyle/>
          <a:p>
            <a:pPr indent="431800" algn="just"/>
            <a:r>
              <a:rPr lang="kk-KZ" b="1" i="1" dirty="0">
                <a:latin typeface="Arial" panose="020B0604020202020204" pitchFamily="34" charset="0"/>
                <a:ea typeface="Times New Roman" panose="02020603050405020304" pitchFamily="18" charset="0"/>
                <a:cs typeface="Arial" panose="020B0604020202020204" pitchFamily="34" charset="0"/>
              </a:rPr>
              <a:t>Шөктіруші центрифуга</a:t>
            </a:r>
            <a:r>
              <a:rPr lang="kk-KZ" b="1" dirty="0">
                <a:latin typeface="Arial" panose="020B0604020202020204" pitchFamily="34" charset="0"/>
                <a:ea typeface="Times New Roman" panose="02020603050405020304" pitchFamily="18" charset="0"/>
                <a:cs typeface="Arial" panose="020B0604020202020204" pitchFamily="34" charset="0"/>
              </a:rPr>
              <a:t> </a:t>
            </a:r>
            <a:r>
              <a:rPr lang="kk-KZ" dirty="0">
                <a:latin typeface="Arial" panose="020B0604020202020204" pitchFamily="34" charset="0"/>
                <a:ea typeface="Times New Roman" panose="02020603050405020304" pitchFamily="18" charset="0"/>
                <a:cs typeface="Arial" panose="020B0604020202020204" pitchFamily="34" charset="0"/>
              </a:rPr>
              <a:t>ұнтақтығы 1 мм-ден аз затқа қолданылады.</a:t>
            </a:r>
            <a:endParaRPr lang="ru-RU" sz="1600" dirty="0">
              <a:latin typeface="Arial" panose="020B0604020202020204" pitchFamily="34" charset="0"/>
              <a:ea typeface="Times New Roman" panose="02020603050405020304" pitchFamily="18" charset="0"/>
              <a:cs typeface="Arial" panose="020B0604020202020204" pitchFamily="34" charset="0"/>
            </a:endParaRPr>
          </a:p>
        </p:txBody>
      </p:sp>
      <p:pic>
        <p:nvPicPr>
          <p:cNvPr id="2050" name="Picture 2"/>
          <p:cNvPicPr>
            <a:picLocks noChangeAspect="1" noChangeArrowheads="1"/>
          </p:cNvPicPr>
          <p:nvPr/>
        </p:nvPicPr>
        <p:blipFill>
          <a:blip r:embed="rId3">
            <a:lum bright="8000" contrast="64000"/>
            <a:extLst>
              <a:ext uri="{28A0092B-C50C-407E-A947-70E740481C1C}">
                <a14:useLocalDpi xmlns:a14="http://schemas.microsoft.com/office/drawing/2010/main" val="0"/>
              </a:ext>
            </a:extLst>
          </a:blip>
          <a:srcRect t="10252" b="7094"/>
          <a:stretch>
            <a:fillRect/>
          </a:stretch>
        </p:blipFill>
        <p:spPr bwMode="auto">
          <a:xfrm>
            <a:off x="3872483" y="3009726"/>
            <a:ext cx="459105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207568" y="5849089"/>
            <a:ext cx="8064896" cy="738664"/>
          </a:xfrm>
          <a:prstGeom prst="rect">
            <a:avLst/>
          </a:prstGeom>
        </p:spPr>
        <p:txBody>
          <a:bodyPr wrap="square">
            <a:spAutoFit/>
          </a:bodyPr>
          <a:lstStyle/>
          <a:p>
            <a:pPr algn="ctr"/>
            <a:r>
              <a:rPr lang="kk-KZ" sz="1400" dirty="0">
                <a:latin typeface="Times New Roman" panose="02020603050405020304" pitchFamily="18" charset="0"/>
                <a:ea typeface="Times New Roman" panose="02020603050405020304" pitchFamily="18" charset="0"/>
              </a:rPr>
              <a:t>Шнекті шөктіруші центрифуганың схемалық көрінісі:</a:t>
            </a:r>
            <a:endParaRPr lang="ru-RU" sz="1400" dirty="0">
              <a:latin typeface="Times New Roman" panose="02020603050405020304" pitchFamily="18" charset="0"/>
              <a:ea typeface="Times New Roman" panose="02020603050405020304" pitchFamily="18" charset="0"/>
            </a:endParaRPr>
          </a:p>
          <a:p>
            <a:pPr algn="ctr"/>
            <a:r>
              <a:rPr lang="ru-RU" sz="1400" dirty="0">
                <a:latin typeface="Times New Roman" panose="02020603050405020304" pitchFamily="18" charset="0"/>
                <a:ea typeface="Times New Roman" panose="02020603050405020304" pitchFamily="18" charset="0"/>
              </a:rPr>
              <a:t>1</a:t>
            </a:r>
            <a:r>
              <a:rPr lang="kk-KZ" sz="1400" dirty="0">
                <a:latin typeface="Times New Roman" panose="02020603050405020304" pitchFamily="18" charset="0"/>
                <a:ea typeface="Times New Roman" panose="02020603050405020304" pitchFamily="18" charset="0"/>
              </a:rPr>
              <a:t>–</a:t>
            </a:r>
            <a:r>
              <a:rPr lang="ru-RU" sz="1400" dirty="0" err="1">
                <a:latin typeface="Times New Roman" panose="02020603050405020304" pitchFamily="18" charset="0"/>
                <a:ea typeface="Times New Roman" panose="02020603050405020304" pitchFamily="18" charset="0"/>
              </a:rPr>
              <a:t>конусты</a:t>
            </a:r>
            <a:r>
              <a:rPr lang="ru-RU" sz="1400" dirty="0">
                <a:latin typeface="Times New Roman" panose="02020603050405020304" pitchFamily="18" charset="0"/>
                <a:ea typeface="Times New Roman" panose="02020603050405020304" pitchFamily="18" charset="0"/>
              </a:rPr>
              <a:t> ротор; 2</a:t>
            </a:r>
            <a:r>
              <a:rPr lang="kk-KZ" sz="1400" dirty="0">
                <a:latin typeface="Times New Roman" panose="02020603050405020304" pitchFamily="18" charset="0"/>
                <a:ea typeface="Times New Roman" panose="02020603050405020304" pitchFamily="18" charset="0"/>
              </a:rPr>
              <a:t>–</a:t>
            </a:r>
            <a:r>
              <a:rPr lang="ru-RU" sz="1400" dirty="0">
                <a:latin typeface="Times New Roman" panose="02020603050405020304" pitchFamily="18" charset="0"/>
                <a:ea typeface="Times New Roman" panose="02020603050405020304" pitchFamily="18" charset="0"/>
              </a:rPr>
              <a:t>шнек: 3</a:t>
            </a:r>
            <a:r>
              <a:rPr lang="kk-KZ" sz="1400" dirty="0">
                <a:latin typeface="Times New Roman" panose="02020603050405020304" pitchFamily="18" charset="0"/>
                <a:ea typeface="Times New Roman" panose="02020603050405020304" pitchFamily="18" charset="0"/>
              </a:rPr>
              <a:t>–</a:t>
            </a:r>
            <a:r>
              <a:rPr lang="ru-RU" sz="1400" dirty="0">
                <a:latin typeface="Times New Roman" panose="02020603050405020304" pitchFamily="18" charset="0"/>
                <a:ea typeface="Times New Roman" panose="02020603050405020304" pitchFamily="18" charset="0"/>
              </a:rPr>
              <a:t>труба; 4</a:t>
            </a:r>
            <a:r>
              <a:rPr lang="kk-KZ" sz="1400" dirty="0">
                <a:latin typeface="Times New Roman" panose="02020603050405020304" pitchFamily="18" charset="0"/>
                <a:ea typeface="Times New Roman" panose="02020603050405020304" pitchFamily="18" charset="0"/>
              </a:rPr>
              <a:t>,</a:t>
            </a:r>
            <a:r>
              <a:rPr lang="ru-RU" sz="1400" dirty="0">
                <a:latin typeface="Times New Roman" panose="02020603050405020304" pitchFamily="18" charset="0"/>
                <a:ea typeface="Times New Roman" panose="02020603050405020304" pitchFamily="18" charset="0"/>
              </a:rPr>
              <a:t> 5, 6</a:t>
            </a:r>
            <a:r>
              <a:rPr lang="kk-KZ" sz="1400" dirty="0">
                <a:latin typeface="Times New Roman" panose="02020603050405020304" pitchFamily="18" charset="0"/>
                <a:ea typeface="Times New Roman" panose="02020603050405020304" pitchFamily="18" charset="0"/>
              </a:rPr>
              <a:t>–</a:t>
            </a:r>
            <a:r>
              <a:rPr lang="ru-RU" sz="1400" dirty="0" err="1">
                <a:latin typeface="Times New Roman" panose="02020603050405020304" pitchFamily="18" charset="0"/>
                <a:ea typeface="Times New Roman" panose="02020603050405020304" pitchFamily="18" charset="0"/>
              </a:rPr>
              <a:t>шы</a:t>
            </a:r>
            <a:r>
              <a:rPr lang="kk-KZ" sz="1400" dirty="0">
                <a:latin typeface="Times New Roman" panose="02020603050405020304" pitchFamily="18" charset="0"/>
                <a:ea typeface="Times New Roman" panose="02020603050405020304" pitchFamily="18" charset="0"/>
              </a:rPr>
              <a:t>ғ</a:t>
            </a:r>
            <a:r>
              <a:rPr lang="ru-RU" sz="1400" dirty="0">
                <a:latin typeface="Times New Roman" panose="02020603050405020304" pitchFamily="18" charset="0"/>
                <a:ea typeface="Times New Roman" panose="02020603050405020304" pitchFamily="18" charset="0"/>
              </a:rPr>
              <a:t>ару </a:t>
            </a:r>
            <a:r>
              <a:rPr lang="ru-RU" sz="1400" dirty="0" err="1">
                <a:latin typeface="Times New Roman" panose="02020603050405020304" pitchFamily="18" charset="0"/>
                <a:ea typeface="Times New Roman" panose="02020603050405020304" pitchFamily="18" charset="0"/>
              </a:rPr>
              <a:t>тесіктері</a:t>
            </a:r>
            <a:r>
              <a:rPr lang="ru-RU" sz="1400" dirty="0">
                <a:latin typeface="Times New Roman" panose="02020603050405020304" pitchFamily="18" charset="0"/>
                <a:ea typeface="Times New Roman" panose="02020603050405020304" pitchFamily="18" charset="0"/>
              </a:rPr>
              <a:t>;</a:t>
            </a:r>
            <a:r>
              <a:rPr lang="kk-KZ" sz="1400" dirty="0">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a:p>
            <a:pPr algn="ctr"/>
            <a:r>
              <a:rPr lang="ru-RU" sz="1400" dirty="0">
                <a:latin typeface="Times New Roman" panose="02020603050405020304" pitchFamily="18" charset="0"/>
                <a:ea typeface="Times New Roman" panose="02020603050405020304" pitchFamily="18" charset="0"/>
              </a:rPr>
              <a:t>7</a:t>
            </a:r>
            <a:r>
              <a:rPr lang="kk-KZ" sz="1400" dirty="0">
                <a:latin typeface="Times New Roman" panose="02020603050405020304" pitchFamily="18" charset="0"/>
                <a:ea typeface="Times New Roman" panose="02020603050405020304" pitchFamily="18" charset="0"/>
              </a:rPr>
              <a:t>–</a:t>
            </a:r>
            <a:r>
              <a:rPr lang="ru-RU" sz="1400" dirty="0">
                <a:latin typeface="Times New Roman" panose="02020603050405020304" pitchFamily="18" charset="0"/>
                <a:ea typeface="Times New Roman" panose="02020603050405020304" pitchFamily="18" charset="0"/>
              </a:rPr>
              <a:t>а</a:t>
            </a:r>
            <a:r>
              <a:rPr lang="kk-KZ" sz="1400" dirty="0">
                <a:latin typeface="Times New Roman" panose="02020603050405020304" pitchFamily="18" charset="0"/>
                <a:ea typeface="Times New Roman" panose="02020603050405020304" pitchFamily="18" charset="0"/>
              </a:rPr>
              <a:t>ғы</a:t>
            </a:r>
            <a:r>
              <a:rPr lang="ru-RU" sz="1400" dirty="0" err="1">
                <a:latin typeface="Times New Roman" panose="02020603050405020304" pitchFamily="18" charset="0"/>
                <a:ea typeface="Times New Roman" panose="02020603050405020304" pitchFamily="18" charset="0"/>
              </a:rPr>
              <a:t>зынды</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камерасы</a:t>
            </a:r>
            <a:r>
              <a:rPr lang="ru-RU" sz="1400" dirty="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3593622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063552" y="548680"/>
            <a:ext cx="8280920" cy="2308324"/>
          </a:xfrm>
          <a:prstGeom prst="rect">
            <a:avLst/>
          </a:prstGeom>
        </p:spPr>
        <p:txBody>
          <a:bodyPr wrap="square">
            <a:spAutoFit/>
          </a:bodyPr>
          <a:lstStyle/>
          <a:p>
            <a:pPr indent="431800" algn="just"/>
            <a:r>
              <a:rPr lang="kk-KZ" dirty="0">
                <a:latin typeface="Arial" panose="020B0604020202020204" pitchFamily="34" charset="0"/>
                <a:ea typeface="Times New Roman" panose="02020603050405020304" pitchFamily="18" charset="0"/>
                <a:cs typeface="Arial" panose="020B0604020202020204" pitchFamily="34" charset="0"/>
              </a:rPr>
              <a:t>Конусты ротор (1) ішіне шнек (2) орналасқан. Бастапқы пульпа шнек</a:t>
            </a:r>
            <a:r>
              <a:rPr lang="kk-KZ" i="1" dirty="0">
                <a:latin typeface="Arial" panose="020B0604020202020204" pitchFamily="34" charset="0"/>
                <a:ea typeface="Times New Roman" panose="02020603050405020304" pitchFamily="18" charset="0"/>
                <a:cs typeface="Arial" panose="020B0604020202020204" pitchFamily="34" charset="0"/>
              </a:rPr>
              <a:t> </a:t>
            </a:r>
            <a:r>
              <a:rPr lang="kk-KZ" dirty="0">
                <a:latin typeface="Arial" panose="020B0604020202020204" pitchFamily="34" charset="0"/>
                <a:ea typeface="Times New Roman" panose="02020603050405020304" pitchFamily="18" charset="0"/>
                <a:cs typeface="Arial" panose="020B0604020202020204" pitchFamily="34" charset="0"/>
              </a:rPr>
              <a:t>ішіне труба (3) арқылы түседі де, тесік (4) арқылы ротормен шнек аралығында шығады. Ортадан тепкіш күш әсерімен түйіршіктер ротордың ішкі қабырғасына шөктіріледі. Шөгінді кабат шнек спиральмен жылжып ротордың жіңішке басындағы тесік (5) арқылы шығады. Шөгіндінің үстіндегі су қабаты ротор түбіндегі тесіктен (6) өтіп ағызындыға арналған камераға (7)</a:t>
            </a:r>
            <a:r>
              <a:rPr lang="kk-KZ" i="1" dirty="0">
                <a:latin typeface="Arial" panose="020B0604020202020204" pitchFamily="34" charset="0"/>
                <a:ea typeface="Times New Roman" panose="02020603050405020304" pitchFamily="18" charset="0"/>
                <a:cs typeface="Arial" panose="020B0604020202020204" pitchFamily="34" charset="0"/>
              </a:rPr>
              <a:t> </a:t>
            </a:r>
            <a:r>
              <a:rPr lang="kk-KZ" dirty="0">
                <a:latin typeface="Arial" panose="020B0604020202020204" pitchFamily="34" charset="0"/>
                <a:ea typeface="Times New Roman" panose="02020603050405020304" pitchFamily="18" charset="0"/>
                <a:cs typeface="Arial" panose="020B0604020202020204" pitchFamily="34" charset="0"/>
              </a:rPr>
              <a:t>шығады. Центрифугаларда бөлінетін ағызынды су </a:t>
            </a:r>
            <a:r>
              <a:rPr lang="kk-KZ" b="1" i="1" dirty="0">
                <a:latin typeface="Arial" panose="020B0604020202020204" pitchFamily="34" charset="0"/>
                <a:ea typeface="Times New Roman" panose="02020603050405020304" pitchFamily="18" charset="0"/>
                <a:cs typeface="Arial" panose="020B0604020202020204" pitchFamily="34" charset="0"/>
              </a:rPr>
              <a:t>фугат</a:t>
            </a:r>
            <a:r>
              <a:rPr lang="kk-KZ" dirty="0">
                <a:latin typeface="Arial" panose="020B0604020202020204" pitchFamily="34" charset="0"/>
                <a:ea typeface="Times New Roman" panose="02020603050405020304" pitchFamily="18" charset="0"/>
                <a:cs typeface="Arial" panose="020B0604020202020204" pitchFamily="34" charset="0"/>
              </a:rPr>
              <a:t> деп, ал сусызданған зат </a:t>
            </a:r>
            <a:r>
              <a:rPr lang="kk-KZ" b="1" i="1" dirty="0">
                <a:latin typeface="Arial" panose="020B0604020202020204" pitchFamily="34" charset="0"/>
                <a:ea typeface="Times New Roman" panose="02020603050405020304" pitchFamily="18" charset="0"/>
                <a:cs typeface="Arial" panose="020B0604020202020204" pitchFamily="34" charset="0"/>
              </a:rPr>
              <a:t>шөгінді</a:t>
            </a:r>
            <a:r>
              <a:rPr lang="kk-KZ" b="1" dirty="0">
                <a:latin typeface="Arial" panose="020B0604020202020204" pitchFamily="34" charset="0"/>
                <a:ea typeface="Times New Roman" panose="02020603050405020304" pitchFamily="18" charset="0"/>
                <a:cs typeface="Arial" panose="020B0604020202020204" pitchFamily="34" charset="0"/>
              </a:rPr>
              <a:t> </a:t>
            </a:r>
            <a:r>
              <a:rPr lang="kk-KZ" dirty="0">
                <a:latin typeface="Arial" panose="020B0604020202020204" pitchFamily="34" charset="0"/>
                <a:ea typeface="Times New Roman" panose="02020603050405020304" pitchFamily="18" charset="0"/>
                <a:cs typeface="Arial" panose="020B0604020202020204" pitchFamily="34" charset="0"/>
              </a:rPr>
              <a:t>деп аталады.     </a:t>
            </a:r>
            <a:endParaRPr lang="ru-RU" sz="16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Прямоугольник 3"/>
          <p:cNvSpPr/>
          <p:nvPr/>
        </p:nvSpPr>
        <p:spPr>
          <a:xfrm>
            <a:off x="5423093" y="2996952"/>
            <a:ext cx="1561838" cy="369332"/>
          </a:xfrm>
          <a:prstGeom prst="rect">
            <a:avLst/>
          </a:prstGeom>
        </p:spPr>
        <p:txBody>
          <a:bodyPr wrap="none">
            <a:spAutoFit/>
          </a:bodyPr>
          <a:lstStyle/>
          <a:p>
            <a:r>
              <a:rPr lang="kk-KZ" b="1" dirty="0">
                <a:latin typeface="Arial" panose="020B0604020202020204" pitchFamily="34" charset="0"/>
                <a:ea typeface="Times New Roman" panose="02020603050405020304" pitchFamily="18" charset="0"/>
                <a:cs typeface="Arial" panose="020B0604020202020204" pitchFamily="34" charset="0"/>
              </a:rPr>
              <a:t>Қойылдыру</a:t>
            </a:r>
            <a:endParaRPr lang="ru-RU" dirty="0">
              <a:latin typeface="Arial" panose="020B0604020202020204" pitchFamily="34" charset="0"/>
              <a:cs typeface="Arial" panose="020B0604020202020204" pitchFamily="34" charset="0"/>
            </a:endParaRPr>
          </a:p>
        </p:txBody>
      </p:sp>
      <p:sp>
        <p:nvSpPr>
          <p:cNvPr id="5" name="Rectangle 1"/>
          <p:cNvSpPr>
            <a:spLocks noChangeArrowheads="1"/>
          </p:cNvSpPr>
          <p:nvPr/>
        </p:nvSpPr>
        <p:spPr bwMode="auto">
          <a:xfrm>
            <a:off x="2072518" y="3492481"/>
            <a:ext cx="8316416"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318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914400"/>
            <a:r>
              <a:rPr lang="kk-KZ" altLang="ru-RU" dirty="0">
                <a:ea typeface="Times New Roman" panose="02020603050405020304" pitchFamily="18" charset="0"/>
              </a:rPr>
              <a:t>Ірілігі 0,5 мм-ден артпайтын ұнтақты зат (мысалы, флотациялық концентраттар) судан қойылдыру процесімен бөлінеді. Бұл процесс суда қатты зат түйіршіктері өз салмағымен шөгуіне негізделген. Қолданылатын аппараттар </a:t>
            </a:r>
            <a:r>
              <a:rPr lang="kk-KZ" altLang="ru-RU" b="1" dirty="0">
                <a:ea typeface="Times New Roman" panose="02020603050405020304" pitchFamily="18" charset="0"/>
              </a:rPr>
              <a:t>қойылдырғыштар</a:t>
            </a:r>
            <a:r>
              <a:rPr lang="kk-KZ" altLang="ru-RU" dirty="0">
                <a:ea typeface="Times New Roman" panose="02020603050405020304" pitchFamily="18" charset="0"/>
              </a:rPr>
              <a:t> деп аталады. Олар диаметрлері 2,5-150 м аралығында металдан (егер диаметрі кіші болса) не бетоннан кұйылған чан түрінде жасалады. Пульпа чанның ортасына трубамен түсіріледі. Оның төменгі шеті чанның жоғарғы ернеуінен төмен орналасады.</a:t>
            </a:r>
            <a:endParaRPr lang="ru-RU" altLang="ru-RU" dirty="0"/>
          </a:p>
          <a:p>
            <a:pPr algn="just" defTabSz="914400"/>
            <a:r>
              <a:rPr lang="ru-RU" altLang="ru-RU" dirty="0" err="1">
                <a:ea typeface="Times New Roman" panose="02020603050405020304" pitchFamily="18" charset="0"/>
              </a:rPr>
              <a:t>Шөгу</a:t>
            </a:r>
            <a:r>
              <a:rPr lang="ru-RU" altLang="ru-RU" dirty="0">
                <a:ea typeface="Times New Roman" panose="02020603050405020304" pitchFamily="18" charset="0"/>
              </a:rPr>
              <a:t> </a:t>
            </a:r>
            <a:r>
              <a:rPr lang="ru-RU" altLang="ru-RU" dirty="0" err="1">
                <a:ea typeface="Times New Roman" panose="02020603050405020304" pitchFamily="18" charset="0"/>
              </a:rPr>
              <a:t>процесінде</a:t>
            </a:r>
            <a:r>
              <a:rPr lang="ru-RU" altLang="ru-RU" dirty="0">
                <a:ea typeface="Times New Roman" panose="02020603050405020304" pitchFamily="18" charset="0"/>
              </a:rPr>
              <a:t> </a:t>
            </a:r>
            <a:r>
              <a:rPr lang="ru-RU" altLang="ru-RU" dirty="0" err="1">
                <a:ea typeface="Times New Roman" panose="02020603050405020304" pitchFamily="18" charset="0"/>
              </a:rPr>
              <a:t>бірнеше</a:t>
            </a:r>
            <a:r>
              <a:rPr lang="ru-RU" altLang="ru-RU" dirty="0">
                <a:ea typeface="Times New Roman" panose="02020603050405020304" pitchFamily="18" charset="0"/>
              </a:rPr>
              <a:t> </a:t>
            </a:r>
            <a:r>
              <a:rPr lang="ru-RU" altLang="ru-RU" dirty="0" err="1">
                <a:ea typeface="Times New Roman" panose="02020603050405020304" pitchFamily="18" charset="0"/>
              </a:rPr>
              <a:t>зоналар</a:t>
            </a:r>
            <a:r>
              <a:rPr lang="ru-RU" altLang="ru-RU" dirty="0">
                <a:ea typeface="Times New Roman" panose="02020603050405020304" pitchFamily="18" charset="0"/>
              </a:rPr>
              <a:t> </a:t>
            </a:r>
            <a:r>
              <a:rPr lang="ru-RU" altLang="ru-RU" dirty="0" err="1">
                <a:ea typeface="Times New Roman" panose="02020603050405020304" pitchFamily="18" charset="0"/>
              </a:rPr>
              <a:t>пайда</a:t>
            </a:r>
            <a:r>
              <a:rPr lang="ru-RU" altLang="ru-RU" dirty="0">
                <a:ea typeface="Times New Roman" panose="02020603050405020304" pitchFamily="18" charset="0"/>
              </a:rPr>
              <a:t> </a:t>
            </a:r>
            <a:r>
              <a:rPr lang="ru-RU" altLang="ru-RU" dirty="0" err="1">
                <a:ea typeface="Times New Roman" panose="02020603050405020304" pitchFamily="18" charset="0"/>
              </a:rPr>
              <a:t>болады</a:t>
            </a:r>
            <a:r>
              <a:rPr lang="ru-RU" altLang="ru-RU" dirty="0">
                <a:ea typeface="Times New Roman" panose="02020603050405020304" pitchFamily="18" charset="0"/>
              </a:rPr>
              <a:t>. </a:t>
            </a:r>
            <a:r>
              <a:rPr lang="ru-RU" altLang="ru-RU" dirty="0" err="1">
                <a:ea typeface="Times New Roman" panose="02020603050405020304" pitchFamily="18" charset="0"/>
              </a:rPr>
              <a:t>Бұл</a:t>
            </a:r>
            <a:r>
              <a:rPr lang="ru-RU" altLang="ru-RU" dirty="0">
                <a:ea typeface="Times New Roman" panose="02020603050405020304" pitchFamily="18" charset="0"/>
              </a:rPr>
              <a:t> </a:t>
            </a:r>
            <a:r>
              <a:rPr lang="ru-RU" altLang="ru-RU" dirty="0" err="1">
                <a:ea typeface="Times New Roman" panose="02020603050405020304" pitchFamily="18" charset="0"/>
              </a:rPr>
              <a:t>қабаттар</a:t>
            </a:r>
            <a:r>
              <a:rPr lang="ru-RU" altLang="ru-RU" dirty="0">
                <a:ea typeface="Times New Roman" panose="02020603050405020304" pitchFamily="18" charset="0"/>
              </a:rPr>
              <a:t> </a:t>
            </a:r>
            <a:r>
              <a:rPr lang="ru-RU" altLang="ru-RU" dirty="0" err="1">
                <a:ea typeface="Times New Roman" panose="02020603050405020304" pitchFamily="18" charset="0"/>
              </a:rPr>
              <a:t>келесі</a:t>
            </a:r>
            <a:r>
              <a:rPr lang="ru-RU" altLang="ru-RU" dirty="0">
                <a:ea typeface="Times New Roman" panose="02020603050405020304" pitchFamily="18" charset="0"/>
              </a:rPr>
              <a:t> </a:t>
            </a:r>
            <a:r>
              <a:rPr lang="ru-RU" altLang="ru-RU" dirty="0" err="1">
                <a:ea typeface="Times New Roman" panose="02020603050405020304" pitchFamily="18" charset="0"/>
              </a:rPr>
              <a:t>суретте</a:t>
            </a:r>
            <a:r>
              <a:rPr lang="ru-RU" altLang="ru-RU" dirty="0">
                <a:ea typeface="Times New Roman" panose="02020603050405020304" pitchFamily="18" charset="0"/>
              </a:rPr>
              <a:t> </a:t>
            </a:r>
            <a:r>
              <a:rPr lang="ru-RU" altLang="ru-RU" dirty="0" err="1">
                <a:ea typeface="Times New Roman" panose="02020603050405020304" pitchFamily="18" charset="0"/>
              </a:rPr>
              <a:t>көрсетілген</a:t>
            </a:r>
            <a:r>
              <a:rPr lang="ru-RU" altLang="ru-RU" dirty="0">
                <a:ea typeface="Times New Roman" panose="02020603050405020304" pitchFamily="18" charset="0"/>
              </a:rPr>
              <a:t>. </a:t>
            </a:r>
            <a:r>
              <a:rPr lang="ru-RU" altLang="ru-RU" dirty="0" err="1">
                <a:ea typeface="Times New Roman" panose="02020603050405020304" pitchFamily="18" charset="0"/>
              </a:rPr>
              <a:t>Ең</a:t>
            </a:r>
            <a:r>
              <a:rPr lang="ru-RU" altLang="ru-RU" dirty="0">
                <a:ea typeface="Times New Roman" panose="02020603050405020304" pitchFamily="18" charset="0"/>
              </a:rPr>
              <a:t> </a:t>
            </a:r>
            <a:r>
              <a:rPr lang="ru-RU" altLang="ru-RU" dirty="0" err="1">
                <a:ea typeface="Times New Roman" panose="02020603050405020304" pitchFamily="18" charset="0"/>
              </a:rPr>
              <a:t>беткі</a:t>
            </a:r>
            <a:r>
              <a:rPr lang="ru-RU" altLang="ru-RU" dirty="0">
                <a:ea typeface="Times New Roman" panose="02020603050405020304" pitchFamily="18" charset="0"/>
              </a:rPr>
              <a:t> </a:t>
            </a:r>
            <a:r>
              <a:rPr lang="ru-RU" altLang="ru-RU" dirty="0" err="1">
                <a:ea typeface="Times New Roman" panose="02020603050405020304" pitchFamily="18" charset="0"/>
              </a:rPr>
              <a:t>кабат</a:t>
            </a:r>
            <a:r>
              <a:rPr lang="ru-RU" altLang="ru-RU" dirty="0">
                <a:ea typeface="Times New Roman" panose="02020603050405020304" pitchFamily="18" charset="0"/>
              </a:rPr>
              <a:t> </a:t>
            </a:r>
            <a:r>
              <a:rPr lang="ru-RU" altLang="ru-RU" dirty="0" err="1">
                <a:ea typeface="Times New Roman" panose="02020603050405020304" pitchFamily="18" charset="0"/>
              </a:rPr>
              <a:t>мөлдірленге</a:t>
            </a:r>
            <a:r>
              <a:rPr lang="kk-KZ" altLang="ru-RU" dirty="0">
                <a:ea typeface="Times New Roman" panose="02020603050405020304" pitchFamily="18" charset="0"/>
              </a:rPr>
              <a:t>н</a:t>
            </a:r>
            <a:r>
              <a:rPr lang="ru-RU" altLang="ru-RU" dirty="0">
                <a:ea typeface="Times New Roman" panose="02020603050405020304" pitchFamily="18" charset="0"/>
              </a:rPr>
              <a:t> </a:t>
            </a:r>
            <a:r>
              <a:rPr lang="ru-RU" altLang="ru-RU" dirty="0" err="1">
                <a:ea typeface="Times New Roman" panose="02020603050405020304" pitchFamily="18" charset="0"/>
              </a:rPr>
              <a:t>судан</a:t>
            </a:r>
            <a:r>
              <a:rPr lang="ru-RU" altLang="ru-RU" dirty="0">
                <a:ea typeface="Times New Roman" panose="02020603050405020304" pitchFamily="18" charset="0"/>
              </a:rPr>
              <a:t> </a:t>
            </a:r>
            <a:r>
              <a:rPr lang="kk-KZ" altLang="ru-RU" dirty="0">
                <a:ea typeface="Times New Roman" panose="02020603050405020304" pitchFamily="18" charset="0"/>
              </a:rPr>
              <a:t>т</a:t>
            </a:r>
            <a:r>
              <a:rPr lang="ru-RU" altLang="ru-RU" dirty="0" err="1">
                <a:ea typeface="Times New Roman" panose="02020603050405020304" pitchFamily="18" charset="0"/>
              </a:rPr>
              <a:t>ұрады</a:t>
            </a:r>
            <a:r>
              <a:rPr lang="ru-RU" altLang="ru-RU" dirty="0">
                <a:ea typeface="Times New Roman" panose="02020603050405020304" pitchFamily="18" charset="0"/>
              </a:rPr>
              <a:t>. Он</a:t>
            </a:r>
            <a:r>
              <a:rPr lang="kk-KZ" altLang="ru-RU" dirty="0">
                <a:ea typeface="Times New Roman" panose="02020603050405020304" pitchFamily="18" charset="0"/>
              </a:rPr>
              <a:t>ың</a:t>
            </a:r>
            <a:r>
              <a:rPr lang="ru-RU" altLang="ru-RU" dirty="0">
                <a:ea typeface="Times New Roman" panose="02020603050405020304" pitchFamily="18" charset="0"/>
              </a:rPr>
              <a:t> </a:t>
            </a:r>
            <a:r>
              <a:rPr lang="ru-RU" altLang="ru-RU" dirty="0" err="1">
                <a:ea typeface="Times New Roman" panose="02020603050405020304" pitchFamily="18" charset="0"/>
              </a:rPr>
              <a:t>асты</a:t>
            </a:r>
            <a:r>
              <a:rPr lang="kk-KZ" altLang="ru-RU" dirty="0">
                <a:ea typeface="Times New Roman" panose="02020603050405020304" pitchFamily="18" charset="0"/>
              </a:rPr>
              <a:t>нд</a:t>
            </a:r>
            <a:r>
              <a:rPr lang="ru-RU" altLang="ru-RU" dirty="0">
                <a:ea typeface="Times New Roman" panose="02020603050405020304" pitchFamily="18" charset="0"/>
              </a:rPr>
              <a:t>а</a:t>
            </a:r>
            <a:r>
              <a:rPr lang="kk-KZ" altLang="ru-RU" dirty="0">
                <a:ea typeface="Times New Roman" panose="02020603050405020304" pitchFamily="18" charset="0"/>
              </a:rPr>
              <a:t>ғы</a:t>
            </a:r>
            <a:r>
              <a:rPr lang="ru-RU" altLang="ru-RU" dirty="0">
                <a:ea typeface="Times New Roman" panose="02020603050405020304" pitchFamily="18" charset="0"/>
              </a:rPr>
              <a:t> </a:t>
            </a:r>
            <a:r>
              <a:rPr lang="ru-RU" altLang="ru-RU" dirty="0" err="1">
                <a:ea typeface="Times New Roman" panose="02020603050405020304" pitchFamily="18" charset="0"/>
              </a:rPr>
              <a:t>қабат</a:t>
            </a:r>
            <a:r>
              <a:rPr lang="ru-RU" altLang="ru-RU" dirty="0">
                <a:ea typeface="Times New Roman" panose="02020603050405020304" pitchFamily="18" charset="0"/>
              </a:rPr>
              <a:t> ты</a:t>
            </a:r>
            <a:r>
              <a:rPr lang="kk-KZ" altLang="ru-RU" dirty="0">
                <a:ea typeface="Times New Roman" panose="02020603050405020304" pitchFamily="18" charset="0"/>
              </a:rPr>
              <a:t>ғ</a:t>
            </a:r>
            <a:r>
              <a:rPr lang="ru-RU" altLang="ru-RU" dirty="0" err="1">
                <a:ea typeface="Times New Roman" panose="02020603050405020304" pitchFamily="18" charset="0"/>
              </a:rPr>
              <a:t>ыздығы</a:t>
            </a:r>
            <a:r>
              <a:rPr lang="ru-RU" altLang="ru-RU" dirty="0">
                <a:ea typeface="Times New Roman" panose="02020603050405020304" pitchFamily="18" charset="0"/>
              </a:rPr>
              <a:t> </a:t>
            </a:r>
            <a:r>
              <a:rPr lang="kk-KZ" altLang="ru-RU" dirty="0">
                <a:ea typeface="Times New Roman" panose="02020603050405020304" pitchFamily="18" charset="0"/>
              </a:rPr>
              <a:t>б</a:t>
            </a:r>
            <a:r>
              <a:rPr lang="ru-RU" altLang="ru-RU" dirty="0" err="1">
                <a:ea typeface="Times New Roman" panose="02020603050405020304" pitchFamily="18" charset="0"/>
              </a:rPr>
              <a:t>астапқы</a:t>
            </a:r>
            <a:r>
              <a:rPr lang="ru-RU" altLang="ru-RU" dirty="0">
                <a:ea typeface="Times New Roman" panose="02020603050405020304" pitchFamily="18" charset="0"/>
              </a:rPr>
              <a:t> пульпа </a:t>
            </a:r>
            <a:r>
              <a:rPr lang="kk-KZ" altLang="ru-RU" dirty="0">
                <a:ea typeface="Times New Roman" panose="02020603050405020304" pitchFamily="18" charset="0"/>
              </a:rPr>
              <a:t>–</a:t>
            </a:r>
            <a:r>
              <a:rPr lang="ru-RU" altLang="ru-RU" dirty="0" err="1">
                <a:ea typeface="Times New Roman" panose="02020603050405020304" pitchFamily="18" charset="0"/>
              </a:rPr>
              <a:t>тығызд</a:t>
            </a:r>
            <a:r>
              <a:rPr lang="kk-KZ" altLang="ru-RU" dirty="0">
                <a:ea typeface="Times New Roman" panose="02020603050405020304" pitchFamily="18" charset="0"/>
              </a:rPr>
              <a:t>ығын</a:t>
            </a:r>
            <a:r>
              <a:rPr lang="ru-RU" altLang="ru-RU" dirty="0">
                <a:ea typeface="Times New Roman" panose="02020603050405020304" pitchFamily="18" charset="0"/>
              </a:rPr>
              <a:t>а </a:t>
            </a:r>
            <a:r>
              <a:rPr lang="kk-KZ" altLang="ru-RU" dirty="0">
                <a:ea typeface="Times New Roman" panose="02020603050405020304" pitchFamily="18" charset="0"/>
              </a:rPr>
              <a:t>жақын. Одан көйін екі аралықты қабат, ал астында тығыз шөгілген қабат орналасады. </a:t>
            </a:r>
            <a:endParaRPr lang="kk-KZ" altLang="ru-RU" dirty="0"/>
          </a:p>
        </p:txBody>
      </p:sp>
    </p:spTree>
    <p:extLst>
      <p:ext uri="{BB962C8B-B14F-4D97-AF65-F5344CB8AC3E}">
        <p14:creationId xmlns:p14="http://schemas.microsoft.com/office/powerpoint/2010/main" val="846969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t="7034"/>
          <a:stretch>
            <a:fillRect/>
          </a:stretch>
        </p:blipFill>
        <p:spPr bwMode="auto">
          <a:xfrm>
            <a:off x="3431704" y="381725"/>
            <a:ext cx="5473640" cy="316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279576" y="3671156"/>
            <a:ext cx="8136904" cy="307777"/>
          </a:xfrm>
          <a:prstGeom prst="rect">
            <a:avLst/>
          </a:prstGeom>
        </p:spPr>
        <p:txBody>
          <a:bodyPr wrap="square">
            <a:spAutoFit/>
          </a:bodyPr>
          <a:lstStyle/>
          <a:p>
            <a:pPr algn="ctr"/>
            <a:r>
              <a:rPr lang="kk-KZ" sz="1400" dirty="0">
                <a:latin typeface="Arial" panose="020B0604020202020204" pitchFamily="34" charset="0"/>
                <a:ea typeface="Times New Roman" panose="02020603050405020304" pitchFamily="18" charset="0"/>
                <a:cs typeface="Arial" panose="020B0604020202020204" pitchFamily="34" charset="0"/>
              </a:rPr>
              <a:t>Цилиндрлі қойылдырғышта</a:t>
            </a:r>
            <a:r>
              <a:rPr lang="ru-RU" sz="1400" dirty="0">
                <a:latin typeface="Arial" panose="020B0604020202020204" pitchFamily="34" charset="0"/>
                <a:ea typeface="Times New Roman" panose="02020603050405020304" pitchFamily="18" charset="0"/>
                <a:cs typeface="Arial" panose="020B0604020202020204" pitchFamily="34" charset="0"/>
              </a:rPr>
              <a:t> </a:t>
            </a:r>
            <a:r>
              <a:rPr lang="kk-KZ" sz="1400" dirty="0">
                <a:latin typeface="Arial" panose="020B0604020202020204" pitchFamily="34" charset="0"/>
                <a:ea typeface="Times New Roman" panose="02020603050405020304" pitchFamily="18" charset="0"/>
                <a:cs typeface="Arial" panose="020B0604020202020204" pitchFamily="34" charset="0"/>
              </a:rPr>
              <a:t>түйіршіктердің шөгу зоналары</a:t>
            </a:r>
            <a:endParaRPr lang="ru-RU" sz="14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Прямоугольник 3"/>
          <p:cNvSpPr/>
          <p:nvPr/>
        </p:nvSpPr>
        <p:spPr>
          <a:xfrm>
            <a:off x="2279576" y="4221088"/>
            <a:ext cx="8136904" cy="1754326"/>
          </a:xfrm>
          <a:prstGeom prst="rect">
            <a:avLst/>
          </a:prstGeom>
        </p:spPr>
        <p:txBody>
          <a:bodyPr wrap="square">
            <a:spAutoFit/>
          </a:bodyPr>
          <a:lstStyle/>
          <a:p>
            <a:pPr indent="431800" algn="just"/>
            <a:r>
              <a:rPr lang="kk-KZ" dirty="0">
                <a:latin typeface="Arial" panose="020B0604020202020204" pitchFamily="34" charset="0"/>
                <a:ea typeface="Times New Roman" panose="02020603050405020304" pitchFamily="18" charset="0"/>
                <a:cs typeface="Arial" panose="020B0604020202020204" pitchFamily="34" charset="0"/>
              </a:rPr>
              <a:t>Қойылдырғышқа пульпа үздіксіз түсіп отырады. Соған байланысты мөлдірленген сумен шөгінді де үздіксіз шығарылып бөлінеді. Мөлдірленген су чанның үстіндегі ернеуінен асып, шеңбер бойымен орналасқан науаға төгіледі де, одан әрі трубаға түседі. Бастапқы пульпа түсетін трубаның төменгі шеті мөлдір су қабатының астына жететіндіктен тазаланған су лайланбайды.</a:t>
            </a:r>
            <a:endParaRPr lang="ru-RU" sz="16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64779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lum bright="6000" contrast="44000"/>
            <a:extLst>
              <a:ext uri="{28A0092B-C50C-407E-A947-70E740481C1C}">
                <a14:useLocalDpi xmlns:a14="http://schemas.microsoft.com/office/drawing/2010/main" val="0"/>
              </a:ext>
            </a:extLst>
          </a:blip>
          <a:srcRect r="8902"/>
          <a:stretch>
            <a:fillRect/>
          </a:stretch>
        </p:blipFill>
        <p:spPr bwMode="auto">
          <a:xfrm>
            <a:off x="3359696" y="17971"/>
            <a:ext cx="5052706"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2495600" y="2967335"/>
            <a:ext cx="7560840" cy="523220"/>
          </a:xfrm>
          <a:prstGeom prst="rect">
            <a:avLst/>
          </a:prstGeom>
        </p:spPr>
        <p:txBody>
          <a:bodyPr wrap="square">
            <a:spAutoFit/>
          </a:bodyPr>
          <a:lstStyle/>
          <a:p>
            <a:pPr algn="ctr"/>
            <a:r>
              <a:rPr lang="kk-KZ" sz="1400" dirty="0">
                <a:latin typeface="Arial" panose="020B0604020202020204" pitchFamily="34" charset="0"/>
                <a:ea typeface="Times New Roman" panose="02020603050405020304" pitchFamily="18" charset="0"/>
                <a:cs typeface="Arial" panose="020B0604020202020204" pitchFamily="34" charset="0"/>
              </a:rPr>
              <a:t>Шетті қозғалысты цилиндрлі қойылдырғыштың</a:t>
            </a:r>
            <a:endParaRPr lang="ru-RU" sz="1400" dirty="0">
              <a:latin typeface="Arial" panose="020B0604020202020204" pitchFamily="34" charset="0"/>
              <a:ea typeface="Times New Roman" panose="02020603050405020304" pitchFamily="18" charset="0"/>
              <a:cs typeface="Arial" panose="020B0604020202020204" pitchFamily="34" charset="0"/>
            </a:endParaRPr>
          </a:p>
          <a:p>
            <a:pPr algn="ctr"/>
            <a:r>
              <a:rPr lang="kk-KZ" sz="1400" dirty="0">
                <a:latin typeface="Arial" panose="020B0604020202020204" pitchFamily="34" charset="0"/>
                <a:ea typeface="Times New Roman" panose="02020603050405020304" pitchFamily="18" charset="0"/>
                <a:cs typeface="Arial" panose="020B0604020202020204" pitchFamily="34" charset="0"/>
              </a:rPr>
              <a:t>схемалық көрінісі</a:t>
            </a:r>
            <a:endParaRPr lang="ru-RU" sz="1400" dirty="0">
              <a:latin typeface="Arial" panose="020B0604020202020204" pitchFamily="34" charset="0"/>
              <a:ea typeface="Times New Roman" panose="02020603050405020304" pitchFamily="18" charset="0"/>
              <a:cs typeface="Arial" panose="020B0604020202020204" pitchFamily="34" charset="0"/>
            </a:endParaRPr>
          </a:p>
        </p:txBody>
      </p:sp>
      <p:sp>
        <p:nvSpPr>
          <p:cNvPr id="7" name="Прямоугольник 6"/>
          <p:cNvSpPr/>
          <p:nvPr/>
        </p:nvSpPr>
        <p:spPr>
          <a:xfrm>
            <a:off x="2243572" y="3631607"/>
            <a:ext cx="8064896" cy="2862322"/>
          </a:xfrm>
          <a:prstGeom prst="rect">
            <a:avLst/>
          </a:prstGeom>
        </p:spPr>
        <p:txBody>
          <a:bodyPr wrap="square">
            <a:spAutoFit/>
          </a:bodyPr>
          <a:lstStyle/>
          <a:p>
            <a:pPr indent="431800" algn="just"/>
            <a:r>
              <a:rPr lang="kk-KZ" dirty="0">
                <a:latin typeface="Arial" panose="020B0604020202020204" pitchFamily="34" charset="0"/>
                <a:ea typeface="Times New Roman" panose="02020603050405020304" pitchFamily="18" charset="0"/>
                <a:cs typeface="Arial" panose="020B0604020202020204" pitchFamily="34" charset="0"/>
              </a:rPr>
              <a:t>Шөгінді көлбеу жасалған чан түбінің ортасындағы  тесіктен шығарылады. Ол үшін  тығыз  шөгінді қабат чанның түбін қыра айналып қозғалатын арнаулы  қондырғымен  орталық тесікке жеткізіліп отырылады. Сыдырғыш рамаға бекітілген, ал рама айналмалы қозғалысты электродвигательден алады. Электродвигатель  чанның ортасына орналасса қойылдырғыш </a:t>
            </a:r>
            <a:r>
              <a:rPr lang="kk-KZ" b="1" dirty="0">
                <a:latin typeface="Arial" panose="020B0604020202020204" pitchFamily="34" charset="0"/>
                <a:ea typeface="Times New Roman" panose="02020603050405020304" pitchFamily="18" charset="0"/>
                <a:cs typeface="Arial" panose="020B0604020202020204" pitchFamily="34" charset="0"/>
              </a:rPr>
              <a:t>орталық қозғалтқышты</a:t>
            </a:r>
            <a:r>
              <a:rPr lang="kk-KZ" dirty="0">
                <a:latin typeface="Arial" panose="020B0604020202020204" pitchFamily="34" charset="0"/>
                <a:ea typeface="Times New Roman" panose="02020603050405020304" pitchFamily="18" charset="0"/>
                <a:cs typeface="Arial" panose="020B0604020202020204" pitchFamily="34" charset="0"/>
              </a:rPr>
              <a:t> деп аталады. Үлкен диаметрлі қойылдырғыштарда чанның жоғарғы ернеуі үстіне шеңбер бойымен монорельс орнатылған. Электродвигатель соның бойымен жүретін кареткаға орнатылған. Рама осы кареткаға бекітілген. Бұл қойылдырғыш </a:t>
            </a:r>
            <a:r>
              <a:rPr lang="kk-KZ" b="1" dirty="0">
                <a:latin typeface="Arial" panose="020B0604020202020204" pitchFamily="34" charset="0"/>
                <a:ea typeface="Times New Roman" panose="02020603050405020304" pitchFamily="18" charset="0"/>
                <a:cs typeface="Arial" panose="020B0604020202020204" pitchFamily="34" charset="0"/>
              </a:rPr>
              <a:t>шетті қозғалысты</a:t>
            </a:r>
            <a:r>
              <a:rPr lang="kk-KZ" dirty="0">
                <a:latin typeface="Arial" panose="020B0604020202020204" pitchFamily="34" charset="0"/>
                <a:ea typeface="Times New Roman" panose="02020603050405020304" pitchFamily="18" charset="0"/>
                <a:cs typeface="Arial" panose="020B0604020202020204" pitchFamily="34" charset="0"/>
              </a:rPr>
              <a:t> деп аталады.</a:t>
            </a:r>
            <a:endParaRPr lang="ru-RU" sz="16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05807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6F16A85-64C2-D2BB-AD4A-ECB621136B7E}"/>
              </a:ext>
            </a:extLst>
          </p:cNvPr>
          <p:cNvSpPr>
            <a:spLocks noGrp="1"/>
          </p:cNvSpPr>
          <p:nvPr>
            <p:ph idx="1"/>
          </p:nvPr>
        </p:nvSpPr>
        <p:spPr>
          <a:xfrm>
            <a:off x="1981200" y="260648"/>
            <a:ext cx="8229600" cy="6336704"/>
          </a:xfrm>
        </p:spPr>
        <p:txBody>
          <a:bodyPr>
            <a:normAutofit fontScale="92500" lnSpcReduction="10000"/>
          </a:bodyPr>
          <a:lstStyle/>
          <a:p>
            <a:pPr indent="431800" algn="just"/>
            <a:r>
              <a:rPr lang="kk-KZ" sz="1800" dirty="0">
                <a:latin typeface="Arial" panose="020B0604020202020204" pitchFamily="34" charset="0"/>
                <a:ea typeface="Times New Roman" panose="02020603050405020304" pitchFamily="18" charset="0"/>
              </a:rPr>
              <a:t>Шөгілу процесіне көптеген факторлар әсер етеді. Олардың ең бастысы заттың ірілігі. Ірі түйіршіктердің шөгу жылдамдығы жоғары. Ұнтақтык артқан сайын (әсіресе 0,02 мм-ден төмендесе) шөгу жылдамдығы өте азаяды. Осыған байланысты олар сумен бірге шығып  жоғалуы  мүмкін.</a:t>
            </a:r>
            <a:endParaRPr lang="ru-KZ" sz="1800" dirty="0">
              <a:latin typeface="Times New Roman" panose="02020603050405020304" pitchFamily="18" charset="0"/>
              <a:ea typeface="Times New Roman" panose="02020603050405020304" pitchFamily="18" charset="0"/>
            </a:endParaRPr>
          </a:p>
          <a:p>
            <a:pPr indent="431800" algn="just"/>
            <a:r>
              <a:rPr lang="kk-KZ" sz="1800" dirty="0">
                <a:latin typeface="Arial" panose="020B0604020202020204" pitchFamily="34" charset="0"/>
                <a:ea typeface="Times New Roman" panose="02020603050405020304" pitchFamily="18" charset="0"/>
              </a:rPr>
              <a:t>Олардың шөгілуін жылдамдату үшін тәжірибеде әртүрлі  әдістер  қолданылады. Олардың бастылары пульпаны флокуляциялау және коагуляциялау.</a:t>
            </a:r>
            <a:endParaRPr lang="ru-KZ" sz="1800" dirty="0">
              <a:latin typeface="Times New Roman" panose="02020603050405020304" pitchFamily="18" charset="0"/>
              <a:ea typeface="Times New Roman" panose="02020603050405020304" pitchFamily="18" charset="0"/>
            </a:endParaRPr>
          </a:p>
          <a:p>
            <a:pPr indent="431800" algn="just"/>
            <a:r>
              <a:rPr lang="kk-KZ" sz="1800" b="1" dirty="0">
                <a:latin typeface="Arial" panose="020B0604020202020204" pitchFamily="34" charset="0"/>
                <a:ea typeface="Times New Roman" panose="02020603050405020304" pitchFamily="18" charset="0"/>
              </a:rPr>
              <a:t>Флокуляция</a:t>
            </a:r>
            <a:r>
              <a:rPr lang="kk-KZ" sz="1800" dirty="0">
                <a:latin typeface="Arial" panose="020B0604020202020204" pitchFamily="34" charset="0"/>
                <a:ea typeface="Times New Roman" panose="02020603050405020304" pitchFamily="18" charset="0"/>
              </a:rPr>
              <a:t> деп ұнтақ түйіршіктерді жоғары молекулалы органикалық қосылыстармен өңдеу арқылы біріктіріп ірілеуді айтады.</a:t>
            </a:r>
            <a:endParaRPr lang="ru-KZ" sz="1800" dirty="0">
              <a:latin typeface="Times New Roman" panose="02020603050405020304" pitchFamily="18" charset="0"/>
              <a:ea typeface="Times New Roman" panose="02020603050405020304" pitchFamily="18" charset="0"/>
            </a:endParaRPr>
          </a:p>
          <a:p>
            <a:pPr indent="431800" algn="just"/>
            <a:r>
              <a:rPr lang="kk-KZ" sz="1800" b="1" dirty="0">
                <a:latin typeface="Arial" panose="020B0604020202020204" pitchFamily="34" charset="0"/>
                <a:ea typeface="Times New Roman" panose="02020603050405020304" pitchFamily="18" charset="0"/>
              </a:rPr>
              <a:t>Коагуляцияда</a:t>
            </a:r>
            <a:r>
              <a:rPr lang="kk-KZ" sz="1800" dirty="0">
                <a:latin typeface="Arial" panose="020B0604020202020204" pitchFamily="34" charset="0"/>
                <a:ea typeface="Times New Roman" panose="02020603050405020304" pitchFamily="18" charset="0"/>
              </a:rPr>
              <a:t> соған ұқсас, бірақ сол мақсатпен пульпа аноргаиикалық күшті электролиттермен өңделеді.</a:t>
            </a:r>
            <a:endParaRPr lang="ru-KZ" sz="1800" dirty="0">
              <a:latin typeface="Times New Roman" panose="02020603050405020304" pitchFamily="18" charset="0"/>
              <a:ea typeface="Times New Roman" panose="02020603050405020304" pitchFamily="18" charset="0"/>
            </a:endParaRPr>
          </a:p>
          <a:p>
            <a:pPr indent="431800" algn="just"/>
            <a:r>
              <a:rPr lang="kk-KZ" sz="1800" dirty="0">
                <a:latin typeface="Arial" panose="020B0604020202020204" pitchFamily="34" charset="0"/>
                <a:ea typeface="Times New Roman" panose="02020603050405020304" pitchFamily="18" charset="0"/>
              </a:rPr>
              <a:t>Процеске неғұрлым тығыздығы аз пульпа түссе шөгу  тимділігі соғұрлым төмендейді. Кейбір жағдайда пульпа қойылдырғыштарда емес </a:t>
            </a:r>
            <a:r>
              <a:rPr lang="kk-KZ" sz="1800" b="1" dirty="0">
                <a:latin typeface="Arial" panose="020B0604020202020204" pitchFamily="34" charset="0"/>
                <a:ea typeface="Times New Roman" panose="02020603050405020304" pitchFamily="18" charset="0"/>
              </a:rPr>
              <a:t>шлам  тұндырғыштарға</a:t>
            </a:r>
            <a:r>
              <a:rPr lang="kk-KZ" sz="1800" dirty="0">
                <a:latin typeface="Arial" panose="020B0604020202020204" pitchFamily="34" charset="0"/>
                <a:ea typeface="Times New Roman" panose="02020603050405020304" pitchFamily="18" charset="0"/>
              </a:rPr>
              <a:t> түсіріледі (мысалы көмір байыту фабрикаларында). Олар төрт бұрышты бассейін түрінде жасалады. Пульпа оларда ұзақ уақыт тұрып тұнады.</a:t>
            </a:r>
            <a:endParaRPr lang="ru-KZ" sz="1800" dirty="0">
              <a:latin typeface="Times New Roman" panose="02020603050405020304" pitchFamily="18" charset="0"/>
              <a:ea typeface="Times New Roman" panose="02020603050405020304" pitchFamily="18" charset="0"/>
            </a:endParaRPr>
          </a:p>
          <a:p>
            <a:pPr indent="431800" algn="just"/>
            <a:r>
              <a:rPr lang="kk-KZ" sz="1800" dirty="0">
                <a:latin typeface="Arial" panose="020B0604020202020204" pitchFamily="34" charset="0"/>
                <a:ea typeface="Times New Roman" panose="02020603050405020304" pitchFamily="18" charset="0"/>
              </a:rPr>
              <a:t>Қойылдыру мақсатымен қойылған талапқа сай басқа аппараттарда (гидроциклондар және басқалары) қолданылады. Флотациялық байыту фабрикаларында сусыздандырудың бірінші сатысы ретінде қойылдыру ғана қолданылады.</a:t>
            </a:r>
            <a:endParaRPr lang="ru-KZ" sz="1800" dirty="0">
              <a:latin typeface="Times New Roman" panose="02020603050405020304" pitchFamily="18" charset="0"/>
              <a:ea typeface="Times New Roman" panose="02020603050405020304" pitchFamily="18" charset="0"/>
            </a:endParaRPr>
          </a:p>
          <a:p>
            <a:pPr indent="431800" algn="just"/>
            <a:r>
              <a:rPr lang="kk-KZ" sz="1800" dirty="0">
                <a:latin typeface="Arial" panose="020B0604020202020204" pitchFamily="34" charset="0"/>
                <a:ea typeface="Times New Roman" panose="02020603050405020304" pitchFamily="18" charset="0"/>
              </a:rPr>
              <a:t>Чанды қойылдырғыштардың қажетті диаметрін табу үшін тәжірибеде алынған үлесті өнімділікті (т/м) білу қажет. Соны пайдаланып чанның жалпы аудан көлемі есептеледі де диаметрі табылады.</a:t>
            </a:r>
            <a:endParaRPr lang="ru-KZ" sz="1800" dirty="0">
              <a:latin typeface="Times New Roman" panose="02020603050405020304" pitchFamily="18" charset="0"/>
              <a:ea typeface="Times New Roman" panose="02020603050405020304" pitchFamily="18" charset="0"/>
            </a:endParaRPr>
          </a:p>
          <a:p>
            <a:pPr marL="0" indent="0">
              <a:buNone/>
            </a:pPr>
            <a:endParaRPr lang="ru-KZ" dirty="0"/>
          </a:p>
        </p:txBody>
      </p:sp>
    </p:spTree>
    <p:extLst>
      <p:ext uri="{BB962C8B-B14F-4D97-AF65-F5344CB8AC3E}">
        <p14:creationId xmlns:p14="http://schemas.microsoft.com/office/powerpoint/2010/main" val="3624174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04F5E1-7369-F14A-3848-95A76F2AC969}"/>
              </a:ext>
            </a:extLst>
          </p:cNvPr>
          <p:cNvSpPr>
            <a:spLocks noGrp="1"/>
          </p:cNvSpPr>
          <p:nvPr>
            <p:ph type="title"/>
          </p:nvPr>
        </p:nvSpPr>
        <p:spPr/>
        <p:txBody>
          <a:bodyPr/>
          <a:lstStyle/>
          <a:p>
            <a:r>
              <a:rPr lang="kk-KZ" dirty="0">
                <a:latin typeface="Times New Roman" panose="02020603050405020304" pitchFamily="18" charset="0"/>
                <a:cs typeface="Times New Roman" panose="02020603050405020304" pitchFamily="18" charset="0"/>
              </a:rPr>
              <a:t>Сүзу</a:t>
            </a:r>
            <a:endParaRPr lang="ru-KZ"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B33045E6-5B64-41FF-CCCD-8426A4052A88}"/>
              </a:ext>
            </a:extLst>
          </p:cNvPr>
          <p:cNvSpPr>
            <a:spLocks noGrp="1"/>
          </p:cNvSpPr>
          <p:nvPr>
            <p:ph idx="1"/>
          </p:nvPr>
        </p:nvSpPr>
        <p:spPr/>
        <p:txBody>
          <a:bodyPr>
            <a:normAutofit fontScale="92500"/>
          </a:bodyPr>
          <a:lstStyle/>
          <a:p>
            <a:pPr indent="431800" algn="just"/>
            <a:r>
              <a:rPr lang="kk-KZ" sz="1800" b="1" dirty="0">
                <a:latin typeface="Arial" panose="020B0604020202020204" pitchFamily="34" charset="0"/>
                <a:ea typeface="Times New Roman" panose="02020603050405020304" pitchFamily="18" charset="0"/>
              </a:rPr>
              <a:t>Сүзу</a:t>
            </a:r>
            <a:r>
              <a:rPr lang="kk-KZ" sz="1800" dirty="0">
                <a:latin typeface="Arial" panose="020B0604020202020204" pitchFamily="34" charset="0"/>
                <a:ea typeface="Times New Roman" panose="02020603050405020304" pitchFamily="18" charset="0"/>
              </a:rPr>
              <a:t> деп қатты заттан суды ұсақ саңлаулы (кеуікті) қалқадан өткізу арқылы бөлуді атайды. Бөлініп альнған су </a:t>
            </a:r>
            <a:r>
              <a:rPr lang="kk-KZ" sz="1800" b="1" i="1" dirty="0">
                <a:latin typeface="Arial" panose="020B0604020202020204" pitchFamily="34" charset="0"/>
                <a:ea typeface="Times New Roman" panose="02020603050405020304" pitchFamily="18" charset="0"/>
              </a:rPr>
              <a:t>фильтрат</a:t>
            </a:r>
            <a:r>
              <a:rPr lang="kk-KZ" sz="1800" i="1" dirty="0">
                <a:latin typeface="Arial" panose="020B0604020202020204" pitchFamily="34" charset="0"/>
                <a:ea typeface="Times New Roman" panose="02020603050405020304" pitchFamily="18" charset="0"/>
              </a:rPr>
              <a:t> </a:t>
            </a:r>
            <a:r>
              <a:rPr lang="kk-KZ" sz="1800" dirty="0">
                <a:latin typeface="Arial" panose="020B0604020202020204" pitchFamily="34" charset="0"/>
                <a:ea typeface="Times New Roman" panose="02020603050405020304" pitchFamily="18" charset="0"/>
              </a:rPr>
              <a:t>деп, қалқа бетіне жабысып қалған зат </a:t>
            </a:r>
            <a:r>
              <a:rPr lang="kk-KZ" sz="1800" i="1" dirty="0">
                <a:latin typeface="Arial" panose="020B0604020202020204" pitchFamily="34" charset="0"/>
                <a:ea typeface="Times New Roman" panose="02020603050405020304" pitchFamily="18" charset="0"/>
              </a:rPr>
              <a:t>кек</a:t>
            </a:r>
            <a:r>
              <a:rPr lang="kk-KZ" sz="1800" dirty="0">
                <a:latin typeface="Arial" panose="020B0604020202020204" pitchFamily="34" charset="0"/>
                <a:ea typeface="Times New Roman" panose="02020603050405020304" pitchFamily="18" charset="0"/>
              </a:rPr>
              <a:t> деп аталады.</a:t>
            </a:r>
            <a:endParaRPr lang="ru-KZ" sz="1800" dirty="0">
              <a:latin typeface="Times New Roman" panose="02020603050405020304" pitchFamily="18" charset="0"/>
              <a:ea typeface="Times New Roman" panose="02020603050405020304" pitchFamily="18" charset="0"/>
            </a:endParaRPr>
          </a:p>
          <a:p>
            <a:pPr indent="431800" algn="just"/>
            <a:r>
              <a:rPr lang="kk-KZ" sz="1800" dirty="0">
                <a:latin typeface="Arial" panose="020B0604020202020204" pitchFamily="34" charset="0"/>
                <a:ea typeface="Times New Roman" panose="02020603050405020304" pitchFamily="18" charset="0"/>
              </a:rPr>
              <a:t>Судың қалқадан өтуін жлдамдату үшін қалқаның екі жағында қысым айырмашылығы тудырылады. Бірінші әдіс: қалқаның бір жағында ауа қысымы төмендетіледі (вакуум), екінші жағында атмосфералық қысым сақталады. Екінші әдіс:  қалқаның бір жағында атмосфералық қысымнан артық қысым тудырылады.</a:t>
            </a:r>
            <a:endParaRPr lang="ru-KZ" sz="1800" dirty="0">
              <a:latin typeface="Times New Roman" panose="02020603050405020304" pitchFamily="18" charset="0"/>
              <a:ea typeface="Times New Roman" panose="02020603050405020304" pitchFamily="18" charset="0"/>
            </a:endParaRPr>
          </a:p>
          <a:p>
            <a:pPr indent="431800" algn="just"/>
            <a:r>
              <a:rPr lang="kk-KZ" sz="1800" dirty="0">
                <a:latin typeface="Arial" panose="020B0604020202020204" pitchFamily="34" charset="0"/>
                <a:ea typeface="Times New Roman" panose="02020603050405020304" pitchFamily="18" charset="0"/>
              </a:rPr>
              <a:t>Ұсақ саңлаулы қалқа ретінде әртүрлі табиғи маталар, синтетикалық маталар не металды сеткалар қолданылады.</a:t>
            </a:r>
            <a:endParaRPr lang="ru-KZ" sz="1800" dirty="0">
              <a:latin typeface="Times New Roman" panose="02020603050405020304" pitchFamily="18" charset="0"/>
              <a:ea typeface="Times New Roman" panose="02020603050405020304" pitchFamily="18" charset="0"/>
            </a:endParaRPr>
          </a:p>
          <a:p>
            <a:pPr indent="431800" algn="just"/>
            <a:r>
              <a:rPr lang="kk-KZ" sz="1800" dirty="0">
                <a:latin typeface="Arial" panose="020B0604020202020204" pitchFamily="34" charset="0"/>
                <a:ea typeface="Times New Roman" panose="02020603050405020304" pitchFamily="18" charset="0"/>
              </a:rPr>
              <a:t>Сүзуге қолданылатын аппараттарды сузгіштер деп атайды. Байыту фабрикаларында барабанды, дискалы және сирек ленталы </a:t>
            </a:r>
            <a:r>
              <a:rPr lang="kk-KZ" sz="1800" b="1" dirty="0">
                <a:latin typeface="Arial" panose="020B0604020202020204" pitchFamily="34" charset="0"/>
                <a:ea typeface="Times New Roman" panose="02020603050405020304" pitchFamily="18" charset="0"/>
              </a:rPr>
              <a:t>вакуум-сүзгіштер</a:t>
            </a:r>
            <a:r>
              <a:rPr lang="kk-KZ" sz="1800" dirty="0">
                <a:latin typeface="Arial" panose="020B0604020202020204" pitchFamily="34" charset="0"/>
                <a:ea typeface="Times New Roman" panose="02020603050405020304" pitchFamily="18" charset="0"/>
              </a:rPr>
              <a:t>  колданылады. Артық қысыммен істейтін сузгіштер </a:t>
            </a:r>
            <a:r>
              <a:rPr lang="kk-KZ" sz="1800" b="1" dirty="0">
                <a:latin typeface="Arial" panose="020B0604020202020204" pitchFamily="34" charset="0"/>
                <a:ea typeface="Times New Roman" panose="02020603050405020304" pitchFamily="18" charset="0"/>
              </a:rPr>
              <a:t>пресс-сүзгіштер</a:t>
            </a:r>
            <a:r>
              <a:rPr lang="kk-KZ" sz="1800" dirty="0">
                <a:latin typeface="Arial" panose="020B0604020202020204" pitchFamily="34" charset="0"/>
                <a:ea typeface="Times New Roman" panose="02020603050405020304" pitchFamily="18" charset="0"/>
              </a:rPr>
              <a:t> деп аталады.</a:t>
            </a:r>
            <a:endParaRPr lang="ru-KZ" sz="1800" dirty="0">
              <a:latin typeface="Times New Roman" panose="02020603050405020304" pitchFamily="18" charset="0"/>
              <a:ea typeface="Times New Roman" panose="02020603050405020304" pitchFamily="18" charset="0"/>
            </a:endParaRPr>
          </a:p>
          <a:p>
            <a:endParaRPr lang="ru-KZ" dirty="0"/>
          </a:p>
        </p:txBody>
      </p:sp>
    </p:spTree>
    <p:extLst>
      <p:ext uri="{BB962C8B-B14F-4D97-AF65-F5344CB8AC3E}">
        <p14:creationId xmlns:p14="http://schemas.microsoft.com/office/powerpoint/2010/main" val="2994018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35EE500-5950-2786-3293-1E63C76EDBCF}"/>
              </a:ext>
            </a:extLst>
          </p:cNvPr>
          <p:cNvSpPr>
            <a:spLocks noGrp="1"/>
          </p:cNvSpPr>
          <p:nvPr>
            <p:ph idx="1"/>
          </p:nvPr>
        </p:nvSpPr>
        <p:spPr>
          <a:xfrm>
            <a:off x="1981200" y="404664"/>
            <a:ext cx="8507288" cy="6336704"/>
          </a:xfrm>
        </p:spPr>
        <p:txBody>
          <a:bodyPr>
            <a:normAutofit/>
          </a:bodyPr>
          <a:lstStyle/>
          <a:p>
            <a:pPr indent="431800" algn="just"/>
            <a:r>
              <a:rPr lang="kk-KZ" sz="1800" b="1" dirty="0">
                <a:latin typeface="Times New Roman" panose="02020603050405020304" pitchFamily="18" charset="0"/>
                <a:ea typeface="Times New Roman" panose="02020603050405020304" pitchFamily="18" charset="0"/>
                <a:cs typeface="Times New Roman" panose="02020603050405020304" pitchFamily="18" charset="0"/>
              </a:rPr>
              <a:t>Барабанды   вакуум-сүзгіштер</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 сыртқы сүзу бетті және ішкі сүзу бетті  болып  бөлінеді. Көбінде біріншілері қолданылады (1–сурет).</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Пульпа жартылай ойыңқы ваннаға (1) түседі. ол ванна түбіне жақын қозғалтқыш қондырғы мен (2) араластырылып, науа ішіне батырыңқы барабан  (3) орналасқан. Барабан үстінде оның ұзын бойына қырлар орнатылған. Сол қырларды орай ірі тесікті тор, ал тор үстіне сүзгіш мата тартылған. </a:t>
            </a: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ea typeface="Times New Roman" panose="02020603050405020304" pitchFamily="18" charset="0"/>
                <a:cs typeface="Times New Roman" panose="02020603050405020304" pitchFamily="18" charset="0"/>
              </a:rPr>
              <a:t>1–сурет.  Барабанды сүзгіштің схемасы.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ea typeface="Times New Roman" panose="02020603050405020304" pitchFamily="18" charset="0"/>
                <a:cs typeface="Times New Roman" panose="02020603050405020304" pitchFamily="18" charset="0"/>
              </a:rPr>
              <a:t>1–ванна; 2–араластырғыш; 3–барабан.</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KZ"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95689AD-1947-3D64-D1FB-5E453211FF9A}"/>
              </a:ext>
            </a:extLst>
          </p:cNvPr>
          <p:cNvPicPr>
            <a:picLocks noChangeAspect="1"/>
          </p:cNvPicPr>
          <p:nvPr/>
        </p:nvPicPr>
        <p:blipFill>
          <a:blip r:embed="rId2">
            <a:lum bright="20000" contrast="40000"/>
            <a:extLst>
              <a:ext uri="{28A0092B-C50C-407E-A947-70E740481C1C}">
                <a14:useLocalDpi xmlns:a14="http://schemas.microsoft.com/office/drawing/2010/main" val="0"/>
              </a:ext>
            </a:extLst>
          </a:blip>
          <a:srcRect t="11113" r="6508" b="4973"/>
          <a:stretch>
            <a:fillRect/>
          </a:stretch>
        </p:blipFill>
        <p:spPr bwMode="auto">
          <a:xfrm>
            <a:off x="4543425" y="2420888"/>
            <a:ext cx="3105150" cy="2324100"/>
          </a:xfrm>
          <a:prstGeom prst="rect">
            <a:avLst/>
          </a:prstGeom>
          <a:noFill/>
          <a:ln>
            <a:noFill/>
          </a:ln>
        </p:spPr>
      </p:pic>
    </p:spTree>
    <p:extLst>
      <p:ext uri="{BB962C8B-B14F-4D97-AF65-F5344CB8AC3E}">
        <p14:creationId xmlns:p14="http://schemas.microsoft.com/office/powerpoint/2010/main" val="610156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F40B47-9E47-61B2-0AB8-039ADC5B359E}"/>
              </a:ext>
            </a:extLst>
          </p:cNvPr>
          <p:cNvSpPr>
            <a:spLocks noGrp="1"/>
          </p:cNvSpPr>
          <p:nvPr>
            <p:ph type="title"/>
          </p:nvPr>
        </p:nvSpPr>
        <p:spPr/>
        <p:txBody>
          <a:bodyPr/>
          <a:lstStyle/>
          <a:p>
            <a:endParaRPr lang="ru-KZ"/>
          </a:p>
        </p:txBody>
      </p:sp>
      <p:sp>
        <p:nvSpPr>
          <p:cNvPr id="3" name="Объект 2">
            <a:extLst>
              <a:ext uri="{FF2B5EF4-FFF2-40B4-BE49-F238E27FC236}">
                <a16:creationId xmlns:a16="http://schemas.microsoft.com/office/drawing/2014/main" id="{B778D696-E278-0A33-BC20-BCB6E4CA56ED}"/>
              </a:ext>
            </a:extLst>
          </p:cNvPr>
          <p:cNvSpPr>
            <a:spLocks noGrp="1"/>
          </p:cNvSpPr>
          <p:nvPr>
            <p:ph idx="1"/>
          </p:nvPr>
        </p:nvSpPr>
        <p:spPr/>
        <p:txBody>
          <a:bodyPr>
            <a:normAutofit lnSpcReduction="10000"/>
          </a:bodyPr>
          <a:lstStyle/>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Екі қыр аралары бір бірімен қатысы жоқ камералар кұрайды. Әр камера барабан бетіндегі тесік және түтік арқылы  орталық вал ұшына орнатылған ауаның кысымымен берілуін не сорылуын реттейтін қондырғымен жалғасқан. Барабан айналғанда (1–сурет) әр  камера вакуум және кысым зонасынан өтеді. А және Б секторлары ауа айдағышпен жалғасқан, А секторында камераларда  вакуум  әсерімен  пульпа мата бетіне тартылып, қатты зат шөгіп, су өтіп, түтікпен орталық трубаға түсіп, одан әрі вакуум насостың рессиверіне (су жыйнағыш) түседі. Б секторында вакуум әсерімен шөгіндіде калған су тартылып, сусыздануы арта түседі. В зонасында камераларға кысым беріледі.  Соның әсерінен шөгінді мата бетіндегі копсып босайды да, сыдырғыш пластинкамен бөліп  алынады. Г секторында кысым қүшімен мата тесіктері жабысқан заттан тазаланады.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Ішкі сүзу бетті барабанды сүзгіштерде сүзгіш  мата  барабанның ішкі кабырғасына  орнатылған. Пульпа  тікелей  барабан ішіне түседі.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KZ"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6171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C640B4-1080-2860-15D4-EFF6FEBFAAEB}"/>
              </a:ext>
            </a:extLst>
          </p:cNvPr>
          <p:cNvSpPr>
            <a:spLocks noGrp="1"/>
          </p:cNvSpPr>
          <p:nvPr>
            <p:ph type="title"/>
          </p:nvPr>
        </p:nvSpPr>
        <p:spPr/>
        <p:txBody>
          <a:bodyPr/>
          <a:lstStyle/>
          <a:p>
            <a:endParaRPr lang="ru-KZ"/>
          </a:p>
        </p:txBody>
      </p:sp>
      <p:sp>
        <p:nvSpPr>
          <p:cNvPr id="3" name="Объект 2">
            <a:extLst>
              <a:ext uri="{FF2B5EF4-FFF2-40B4-BE49-F238E27FC236}">
                <a16:creationId xmlns:a16="http://schemas.microsoft.com/office/drawing/2014/main" id="{009CA586-48D0-24D6-A6A4-6D677DBDD70C}"/>
              </a:ext>
            </a:extLst>
          </p:cNvPr>
          <p:cNvSpPr>
            <a:spLocks noGrp="1"/>
          </p:cNvSpPr>
          <p:nvPr>
            <p:ph idx="1"/>
          </p:nvPr>
        </p:nvSpPr>
        <p:spPr/>
        <p:txBody>
          <a:bodyPr>
            <a:normAutofit/>
          </a:bodyPr>
          <a:lstStyle/>
          <a:p>
            <a:pPr indent="431800" algn="just"/>
            <a:r>
              <a:rPr lang="kk-KZ" sz="1800" b="1" dirty="0">
                <a:latin typeface="Times New Roman" panose="02020603050405020304" pitchFamily="18" charset="0"/>
                <a:ea typeface="Times New Roman" panose="02020603050405020304" pitchFamily="18" charset="0"/>
                <a:cs typeface="Times New Roman" panose="02020603050405020304" pitchFamily="18" charset="0"/>
              </a:rPr>
              <a:t>Дискалы вакуум‑сүзгіштердің</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 жұмыс принципі барабанды сүзгіш жұмысына ұқсас. Іші қуыс (каналды) (2) валға сүзгіш дискалар (1) орнатылған (2–сурет).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Дискалардың төменгі жартысы ваннаға (3) орналасқан. Әр диска іші қуыс (12) сектордан (4) құралған. Әр сектор беті сүзгіш матамен қапталған және спицті (5) басқышпен (6) валға бекітілген. Вал ішінде каналдар бар. Олардан вакуум зонасында ауа сорылады, ал қысым зонасына ауа қысыммен түседі. Демек, секторлар дисканың бір айналымында вакуум және қысым зоналарынан өтеді.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Сүзіліп өткен су (фильтрат) қысым және вакуумды реттегіш қондырғыға түсіп, одан әрі вакуум – насосының рессиверіне түседі, ал мата бетіндегі шөгінді қысым күшімен қопсығаннан кейін сыпырғыш пластинамен бөлінеді.</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KZ"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1443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7C46696-101F-BB73-0BE5-865898EE080A}"/>
              </a:ext>
            </a:extLst>
          </p:cNvPr>
          <p:cNvSpPr>
            <a:spLocks noGrp="1"/>
          </p:cNvSpPr>
          <p:nvPr>
            <p:ph idx="1"/>
          </p:nvPr>
        </p:nvSpPr>
        <p:spPr>
          <a:xfrm>
            <a:off x="1981200" y="2780929"/>
            <a:ext cx="8229600" cy="3983629"/>
          </a:xfrm>
        </p:spPr>
        <p:txBody>
          <a:bodyPr>
            <a:normAutofit fontScale="77500" lnSpcReduction="20000"/>
          </a:bodyPr>
          <a:lstStyle/>
          <a:p>
            <a:pPr algn="ctr"/>
            <a:r>
              <a:rPr lang="kk-KZ" sz="1800" dirty="0">
                <a:latin typeface="Times New Roman" panose="02020603050405020304" pitchFamily="18" charset="0"/>
                <a:ea typeface="Times New Roman" panose="02020603050405020304" pitchFamily="18" charset="0"/>
                <a:cs typeface="Times New Roman" panose="02020603050405020304" pitchFamily="18" charset="0"/>
              </a:rPr>
              <a:t>2–сурет. Дискалы сүзгіштің схемалы көрінісі: 1–дискалар; 2–қуыс вал;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ea typeface="Times New Roman" panose="02020603050405020304" pitchFamily="18" charset="0"/>
                <a:cs typeface="Times New Roman" panose="02020603050405020304" pitchFamily="18" charset="0"/>
              </a:rPr>
              <a:t>3–ванна; 4–сектор; 5–спиц; 6–бекіткіш.</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 Дискалы сүзгіштерде диска саны (6) не одан көп болады. Олардың барабанды сүзгіштерден артықшылығы сол-сүзгіш бет аудандары көп артық және одан аз орын алады. Бірақ алынатын кектің ылғалдылығы 1-2 % жоғары болады.</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Кейінгі кезде тез шөгетін ірі түйіршікті суспензияны сүзу үшін ленталы вакуум-фильтрлер қолданыла бастады. Ол ленталы конвейерге ұқсас ірі тесікті лента беті сүзгіш матамен қапталған. Суспензия лента бетіне түседі. Вакуум камерасы лента астына орналасқан.</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Пресс-сүзгіштер негізінде аз шығымды суспензиялар үшін қолданылады. Соған байланысты байыту фабрикаларында көп тараған жоқ.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Сүзу процесін жүргізгенде қосалқы жабдықтар ретінде әр түрлі типті вакуум-насостар (поршеньді және ротационды), ауа айдағыштар (трубо және ротационды) рессиверлер және басқалары қолданылады. Сүзгіштерде вакуум шамасы 53,2-86,4 кПа, ал қысым шамасы 40-70 кПа болады.</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Олардың өнімділігі үлесті өнімділікпен және сүзгіш бет ауданымен анықталады. Үлесті өнімділікке бір сыпыра факторлар әсер етеді. Олардың ең бастысы заттың ірілігі: неғұрлым ірі түйіршікті болса, соғұрлым сүзу өнімді болады да, кектің ылғалдылығы төмендейді.</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1DCA9749-720B-A54C-06A9-99A655F82D47}"/>
              </a:ext>
            </a:extLst>
          </p:cNvPr>
          <p:cNvPicPr>
            <a:picLocks noChangeAspect="1"/>
          </p:cNvPicPr>
          <p:nvPr/>
        </p:nvPicPr>
        <p:blipFill>
          <a:blip r:embed="rId2">
            <a:extLst>
              <a:ext uri="{28A0092B-C50C-407E-A947-70E740481C1C}">
                <a14:useLocalDpi xmlns:a14="http://schemas.microsoft.com/office/drawing/2010/main" val="0"/>
              </a:ext>
            </a:extLst>
          </a:blip>
          <a:srcRect b="10898"/>
          <a:stretch>
            <a:fillRect/>
          </a:stretch>
        </p:blipFill>
        <p:spPr bwMode="auto">
          <a:xfrm>
            <a:off x="3935761" y="93443"/>
            <a:ext cx="4657725" cy="2571750"/>
          </a:xfrm>
          <a:prstGeom prst="rect">
            <a:avLst/>
          </a:prstGeom>
          <a:noFill/>
          <a:ln>
            <a:noFill/>
          </a:ln>
        </p:spPr>
      </p:pic>
    </p:spTree>
    <p:extLst>
      <p:ext uri="{BB962C8B-B14F-4D97-AF65-F5344CB8AC3E}">
        <p14:creationId xmlns:p14="http://schemas.microsoft.com/office/powerpoint/2010/main" val="1933373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A4176B-A747-64E1-3927-07637D612E1C}"/>
              </a:ext>
            </a:extLst>
          </p:cNvPr>
          <p:cNvSpPr>
            <a:spLocks noGrp="1"/>
          </p:cNvSpPr>
          <p:nvPr>
            <p:ph type="title"/>
          </p:nvPr>
        </p:nvSpPr>
        <p:spPr/>
        <p:txBody>
          <a:bodyPr>
            <a:normAutofit/>
          </a:bodyPr>
          <a:lstStyle/>
          <a:p>
            <a:r>
              <a:rPr lang="kk-KZ" dirty="0">
                <a:latin typeface="Times New Roman" panose="02020603050405020304" pitchFamily="18" charset="0"/>
                <a:cs typeface="Times New Roman" panose="02020603050405020304" pitchFamily="18" charset="0"/>
              </a:rPr>
              <a:t>Құрғату</a:t>
            </a:r>
            <a:endParaRPr lang="ru-KZ"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FE478C8F-C48F-562E-2E6C-B6AA8D535BEC}"/>
              </a:ext>
            </a:extLst>
          </p:cNvPr>
          <p:cNvSpPr>
            <a:spLocks noGrp="1"/>
          </p:cNvSpPr>
          <p:nvPr>
            <p:ph idx="1"/>
          </p:nvPr>
        </p:nvSpPr>
        <p:spPr>
          <a:xfrm>
            <a:off x="1981200" y="1268760"/>
            <a:ext cx="8229600" cy="5256584"/>
          </a:xfrm>
        </p:spPr>
        <p:txBody>
          <a:bodyPr>
            <a:normAutofit fontScale="92500" lnSpcReduction="10000"/>
          </a:bodyPr>
          <a:lstStyle/>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Құрғату процесінде сусыздандыру жылу энергиясымен суды буға айналдыру арқылы жүргізіледі.</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Қойылдыру және сүзу процестерімен салыстырғанда құрғату процесі қымбат түрады. Сондықтан ол сүзуден кейін заттың ылғалдығы қажетті мөлшерге жетпегенде ғана қолданылады. Құрғатуға тек концентраттар ғана түседі. Жылу энергиясының көзі ретінде табиғи газ, мазут не көмір шаңы қолданылады. Жалпы құрғатқыш түрлері көп.</a:t>
            </a: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3–сурет. Барабанды құрғатқыштың схемалық көрінісі: 1–барбан; 2–бандаж; 3–ролик; 4–тісті венец; 5–тісті шестерня; 6–электроқозғалтқыш.</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KZ"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88C3539C-55F4-ED2F-11A0-511A34E2BA13}"/>
              </a:ext>
            </a:extLst>
          </p:cNvPr>
          <p:cNvPicPr>
            <a:picLocks noChangeAspect="1"/>
          </p:cNvPicPr>
          <p:nvPr/>
        </p:nvPicPr>
        <p:blipFill>
          <a:blip r:embed="rId2">
            <a:extLst>
              <a:ext uri="{28A0092B-C50C-407E-A947-70E740481C1C}">
                <a14:useLocalDpi xmlns:a14="http://schemas.microsoft.com/office/drawing/2010/main" val="0"/>
              </a:ext>
            </a:extLst>
          </a:blip>
          <a:srcRect t="3206" r="6313" b="9924"/>
          <a:stretch>
            <a:fillRect/>
          </a:stretch>
        </p:blipFill>
        <p:spPr bwMode="auto">
          <a:xfrm>
            <a:off x="3575720" y="3377118"/>
            <a:ext cx="4533900" cy="2183765"/>
          </a:xfrm>
          <a:prstGeom prst="rect">
            <a:avLst/>
          </a:prstGeom>
          <a:noFill/>
          <a:ln>
            <a:noFill/>
          </a:ln>
        </p:spPr>
      </p:pic>
    </p:spTree>
    <p:extLst>
      <p:ext uri="{BB962C8B-B14F-4D97-AF65-F5344CB8AC3E}">
        <p14:creationId xmlns:p14="http://schemas.microsoft.com/office/powerpoint/2010/main" val="814168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4F0D255-4444-3955-1F85-F39AAE4779B2}"/>
              </a:ext>
            </a:extLst>
          </p:cNvPr>
          <p:cNvSpPr>
            <a:spLocks noGrp="1"/>
          </p:cNvSpPr>
          <p:nvPr>
            <p:ph idx="1"/>
          </p:nvPr>
        </p:nvSpPr>
        <p:spPr>
          <a:xfrm>
            <a:off x="1981200" y="332657"/>
            <a:ext cx="8229600" cy="5793507"/>
          </a:xfrm>
        </p:spPr>
        <p:txBody>
          <a:bodyPr>
            <a:normAutofit/>
          </a:bodyPr>
          <a:lstStyle/>
          <a:p>
            <a:pPr indent="431800" algn="just"/>
            <a:r>
              <a:rPr lang="kk-KZ" sz="1800" b="1" dirty="0">
                <a:latin typeface="Times New Roman" panose="02020603050405020304" pitchFamily="18" charset="0"/>
                <a:ea typeface="Times New Roman" panose="02020603050405020304" pitchFamily="18" charset="0"/>
                <a:cs typeface="Times New Roman" panose="02020603050405020304" pitchFamily="18" charset="0"/>
              </a:rPr>
              <a:t>Барабанды құрғатқыш</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 (3–сурет) көлбеу орналасқан барабаннан (1) тұрады. Ол екі бандажбен (2) тірегіш роликтер (3) үстіне салынған. Оны айналдыру үшін сыртқы бетін орай тісті венец (4) орнатылған. Ол шестерня (5) арқылы электродвигательмен қозғалысқа келтіріледі. Ылғалды зат және жандырғыш камерадан шығатын ыстық газ ағыны барабанның жоғарғы басына түсіріледі. Газ түтін сорғыш-вентилятор күшімен барабан арқылы белгілі бір жылдамдықпен өтеді.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Зат газбен жақсы араласу үшін барабанның ішкі қабырғасына оны жоғары көтеріп шашатын әртүрлі пішінді қондырғылар бекітілген. Барабнанның ақырын айналу кезінде зат біртіндеп құрғатылып, жылжып оның төменгі шетінен шығады.</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Буға айналған су газбен бірге шығады. Газ ішіне заттың шаңды бөлігіде болады. Сондықтан газ атмосфераға шығарылу алдында міндетті түрде тазалануы қажет: біріншіден атмосфера былғанбауы керек, екіншіден шаңда бағалы заттың үлесі үлкен. </a:t>
            </a:r>
          </a:p>
          <a:p>
            <a:pPr indent="431800" algn="just"/>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Газдың</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барабанға</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түсер</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алдындағы</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температурасы</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кейде</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1000 0С-дан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асады</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Ал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шығу</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температурасы</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70-150 0С.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Барабанның</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диаметрі</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0,5-3,5 м, ал </a:t>
            </a:r>
            <a:r>
              <a:rPr lang="ru-RU" sz="1800" dirty="0" err="1">
                <a:latin typeface="Times New Roman" panose="02020603050405020304" pitchFamily="18" charset="0"/>
                <a:ea typeface="Times New Roman" panose="02020603050405020304" pitchFamily="18" charset="0"/>
                <a:cs typeface="Times New Roman" panose="02020603050405020304" pitchFamily="18" charset="0"/>
              </a:rPr>
              <a:t>ұзындығы</a:t>
            </a:r>
            <a:r>
              <a:rPr lang="ru-RU" sz="1800" dirty="0">
                <a:latin typeface="Times New Roman" panose="02020603050405020304" pitchFamily="18" charset="0"/>
                <a:ea typeface="Times New Roman" panose="02020603050405020304" pitchFamily="18" charset="0"/>
                <a:cs typeface="Times New Roman" panose="02020603050405020304" pitchFamily="18" charset="0"/>
              </a:rPr>
              <a:t> 2,5-27 м.</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KZ"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446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0E78B9D-FCF0-FEEB-6A5B-499ACD60947D}"/>
              </a:ext>
            </a:extLst>
          </p:cNvPr>
          <p:cNvSpPr>
            <a:spLocks noGrp="1"/>
          </p:cNvSpPr>
          <p:nvPr>
            <p:ph idx="1"/>
          </p:nvPr>
        </p:nvSpPr>
        <p:spPr>
          <a:xfrm>
            <a:off x="1981200" y="260648"/>
            <a:ext cx="8229600" cy="6264696"/>
          </a:xfrm>
        </p:spPr>
        <p:txBody>
          <a:bodyPr>
            <a:normAutofit fontScale="92500" lnSpcReduction="10000"/>
          </a:bodyPr>
          <a:lstStyle/>
          <a:p>
            <a:r>
              <a:rPr lang="kk-KZ" sz="1800" b="1" dirty="0">
                <a:latin typeface="Times New Roman" panose="02020603050405020304" pitchFamily="18" charset="0"/>
                <a:ea typeface="Times New Roman" panose="02020603050405020304" pitchFamily="18" charset="0"/>
                <a:cs typeface="Times New Roman" panose="02020603050405020304" pitchFamily="18" charset="0"/>
              </a:rPr>
              <a:t>Трубалы құрғатқыштар</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 (4–сурет) көмір байыту фабрикаларында кеңінен таралуда</a:t>
            </a:r>
          </a:p>
          <a:p>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ctr"/>
            <a:r>
              <a:rPr lang="kk-KZ" sz="1800" dirty="0">
                <a:latin typeface="Times New Roman" panose="02020603050405020304" pitchFamily="18" charset="0"/>
                <a:ea typeface="Times New Roman" panose="02020603050405020304" pitchFamily="18" charset="0"/>
                <a:cs typeface="Times New Roman" panose="02020603050405020304" pitchFamily="18" charset="0"/>
              </a:rPr>
              <a:t>4–cурет. Трубалы құрғатқыштың схемалы көрінісі: 1–затвор; 2–түсіргіш; 3–труба; 4, 5–циклондар; 6–шөккен шаң шығару қондырғысы;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ctr"/>
            <a:r>
              <a:rPr lang="kk-KZ" sz="1800" dirty="0">
                <a:latin typeface="Times New Roman" panose="02020603050405020304" pitchFamily="18" charset="0"/>
                <a:ea typeface="Times New Roman" panose="02020603050405020304" pitchFamily="18" charset="0"/>
                <a:cs typeface="Times New Roman" panose="02020603050405020304" pitchFamily="18" charset="0"/>
              </a:rPr>
              <a:t>7–сорғыш; 8–желдеткіш.</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ctr"/>
            <a:r>
              <a:rPr lang="kk-KZ" sz="1800" dirty="0">
                <a:latin typeface="Times New Roman" panose="02020603050405020304" pitchFamily="18" charset="0"/>
                <a:ea typeface="Times New Roman" panose="02020603050405020304" pitchFamily="18" charset="0"/>
                <a:cs typeface="Times New Roman" panose="02020603050405020304" pitchFamily="18" charset="0"/>
              </a:rPr>
              <a:t>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Ол тік орналасқан трубадан (3) тұрады. Оған зат бункерден арнаулы түсіргішпен (2) түсіріледі. Оның түпкі шеті ыстық газ шыгаратын жандырғыш камерамен (8), ал жоғарғы шеті құрғатылған затты газдан бөлетін циклондармен (4, 5) жалғасады. Оларда шөккен зат арнаулы қондырғы (6) арқылы шығарылады.</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31800" algn="just"/>
            <a:r>
              <a:rPr lang="kk-KZ" sz="1800" dirty="0">
                <a:latin typeface="Times New Roman" panose="02020603050405020304" pitchFamily="18" charset="0"/>
                <a:ea typeface="Times New Roman" panose="02020603050405020304" pitchFamily="18" charset="0"/>
                <a:cs typeface="Times New Roman" panose="02020603050405020304" pitchFamily="18" charset="0"/>
              </a:rPr>
              <a:t>Трубаға түскен зат сорғыш – вентилятор (7) күшімен жоғары көтерілу кезінде құрғайды. Газ атмосфераға шығарылу алдында шаң ұстағыш қондырғыдан өтіп тазартылады. </a:t>
            </a:r>
            <a:endParaRPr lang="ru-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kk-KZ"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KZ"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C275943C-20FA-0C97-2CE6-A2986E36FD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7888" y="764705"/>
            <a:ext cx="1885950" cy="2116455"/>
          </a:xfrm>
          <a:prstGeom prst="rect">
            <a:avLst/>
          </a:prstGeom>
          <a:noFill/>
          <a:ln>
            <a:noFill/>
          </a:ln>
        </p:spPr>
      </p:pic>
    </p:spTree>
    <p:extLst>
      <p:ext uri="{BB962C8B-B14F-4D97-AF65-F5344CB8AC3E}">
        <p14:creationId xmlns:p14="http://schemas.microsoft.com/office/powerpoint/2010/main" val="1673194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751260-2CAB-98AC-B7B2-8E46D4249A8D}"/>
              </a:ext>
            </a:extLst>
          </p:cNvPr>
          <p:cNvSpPr>
            <a:spLocks noGrp="1"/>
          </p:cNvSpPr>
          <p:nvPr>
            <p:ph type="title"/>
          </p:nvPr>
        </p:nvSpPr>
        <p:spPr/>
        <p:txBody>
          <a:bodyPr/>
          <a:lstStyle/>
          <a:p>
            <a:endParaRPr lang="ru-KZ" dirty="0"/>
          </a:p>
        </p:txBody>
      </p:sp>
      <p:sp>
        <p:nvSpPr>
          <p:cNvPr id="3" name="Объект 2">
            <a:extLst>
              <a:ext uri="{FF2B5EF4-FFF2-40B4-BE49-F238E27FC236}">
                <a16:creationId xmlns:a16="http://schemas.microsoft.com/office/drawing/2014/main" id="{3E5CCFBC-ED40-87BC-E66B-7AE23527B2C9}"/>
              </a:ext>
            </a:extLst>
          </p:cNvPr>
          <p:cNvSpPr>
            <a:spLocks noGrp="1"/>
          </p:cNvSpPr>
          <p:nvPr>
            <p:ph idx="1"/>
          </p:nvPr>
        </p:nvSpPr>
        <p:spPr/>
        <p:txBody>
          <a:bodyPr>
            <a:normAutofit/>
          </a:bodyPr>
          <a:lstStyle/>
          <a:p>
            <a:r>
              <a:rPr lang="ru-RU" sz="1800" dirty="0">
                <a:latin typeface="Times New Roman" panose="02020603050405020304" pitchFamily="18" charset="0"/>
                <a:cs typeface="Times New Roman" panose="02020603050405020304" pitchFamily="18" charset="0"/>
              </a:rPr>
              <a:t>Газ </a:t>
            </a:r>
            <a:r>
              <a:rPr lang="ru-RU" sz="1800" dirty="0" err="1">
                <a:latin typeface="Times New Roman" panose="02020603050405020304" pitchFamily="18" charset="0"/>
                <a:cs typeface="Times New Roman" panose="02020603050405020304" pitchFamily="18" charset="0"/>
              </a:rPr>
              <a:t>ағынымен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көтерілмейетін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тым</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ірі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түйіршіктер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трубаның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түбіне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жиналып</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арнаулы</a:t>
            </a:r>
            <a:r>
              <a:rPr lang="ru-RU" sz="1800" dirty="0">
                <a:latin typeface="Times New Roman" panose="02020603050405020304" pitchFamily="18" charset="0"/>
                <a:cs typeface="Times New Roman" panose="02020603050405020304" pitchFamily="18" charset="0"/>
              </a:rPr>
              <a:t> затвор </a:t>
            </a:r>
            <a:r>
              <a:rPr lang="ru-RU" sz="1800" dirty="0" err="1">
                <a:latin typeface="Times New Roman" panose="02020603050405020304" pitchFamily="18" charset="0"/>
                <a:cs typeface="Times New Roman" panose="02020603050405020304" pitchFamily="18" charset="0"/>
              </a:rPr>
              <a:t>арқылы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шығарылады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Трубалы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құрғатқыштарға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ірілігі</a:t>
            </a:r>
            <a:r>
              <a:rPr lang="ru-RU" sz="1800" dirty="0">
                <a:latin typeface="Times New Roman" panose="02020603050405020304" pitchFamily="18" charset="0"/>
                <a:cs typeface="Times New Roman" panose="02020603050405020304" pitchFamily="18" charset="0"/>
              </a:rPr>
              <a:t> 10-15 мм-</a:t>
            </a:r>
            <a:r>
              <a:rPr lang="ru-RU" sz="1800" dirty="0" err="1">
                <a:latin typeface="Times New Roman" panose="02020603050405020304" pitchFamily="18" charset="0"/>
                <a:cs typeface="Times New Roman" panose="02020603050405020304" pitchFamily="18" charset="0"/>
              </a:rPr>
              <a:t>ден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аспайтын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зат</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түседі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Олардың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диаметрлері</a:t>
            </a:r>
            <a:r>
              <a:rPr lang="ru-RU" sz="1800" dirty="0">
                <a:latin typeface="Times New Roman" panose="02020603050405020304" pitchFamily="18" charset="0"/>
                <a:cs typeface="Times New Roman" panose="02020603050405020304" pitchFamily="18" charset="0"/>
              </a:rPr>
              <a:t> 0,8 -1,5 м, ал </a:t>
            </a:r>
            <a:r>
              <a:rPr lang="ru-RU" sz="1800" dirty="0" err="1">
                <a:latin typeface="Times New Roman" panose="02020603050405020304" pitchFamily="18" charset="0"/>
                <a:cs typeface="Times New Roman" panose="02020603050405020304" pitchFamily="18" charset="0"/>
              </a:rPr>
              <a:t>биіктігі</a:t>
            </a:r>
            <a:r>
              <a:rPr lang="ru-RU" sz="1800" dirty="0">
                <a:latin typeface="Times New Roman" panose="02020603050405020304" pitchFamily="18" charset="0"/>
                <a:cs typeface="Times New Roman" panose="02020603050405020304" pitchFamily="18" charset="0"/>
              </a:rPr>
              <a:t> 15-25 м </a:t>
            </a:r>
            <a:r>
              <a:rPr lang="ru-RU" sz="1800" dirty="0" err="1">
                <a:latin typeface="Times New Roman" panose="02020603050405020304" pitchFamily="18" charset="0"/>
                <a:cs typeface="Times New Roman" panose="02020603050405020304" pitchFamily="18" charset="0"/>
              </a:rPr>
              <a:t>аралығында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өзгереді</a:t>
            </a:r>
            <a:r>
              <a:rPr lang="ru-RU" sz="1800" dirty="0">
                <a:latin typeface="Times New Roman" panose="02020603050405020304" pitchFamily="18" charset="0"/>
                <a:cs typeface="Times New Roman" panose="02020603050405020304" pitchFamily="18" charset="0"/>
              </a:rPr>
              <a:t>.</a:t>
            </a:r>
          </a:p>
          <a:p>
            <a:r>
              <a:rPr lang="ru-RU" sz="1800" dirty="0" err="1">
                <a:latin typeface="Times New Roman" panose="02020603050405020304" pitchFamily="18" charset="0"/>
                <a:cs typeface="Times New Roman" panose="02020603050405020304" pitchFamily="18" charset="0"/>
              </a:rPr>
              <a:t>Көмір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концентраттарын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құрғатуға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қайнау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қабатты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құрғатқыштарда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қолданылады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Олардың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трубалы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құрғатқыштардан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негізгі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айырмашылығы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сол</a:t>
            </a:r>
            <a:r>
              <a:rPr lang="ru-RU" sz="1800" dirty="0">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құрғату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камерасына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түскен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зат</a:t>
            </a:r>
            <a:r>
              <a:rPr lang="ru-RU" sz="1800" dirty="0">
                <a:latin typeface="Times New Roman" panose="02020603050405020304" pitchFamily="18" charset="0"/>
                <a:cs typeface="Times New Roman" panose="02020603050405020304" pitchFamily="18" charset="0"/>
              </a:rPr>
              <a:t> газ </a:t>
            </a:r>
            <a:r>
              <a:rPr lang="ru-RU" sz="1800" dirty="0" err="1">
                <a:latin typeface="Times New Roman" panose="02020603050405020304" pitchFamily="18" charset="0"/>
                <a:cs typeface="Times New Roman" panose="02020603050405020304" pitchFamily="18" charset="0"/>
              </a:rPr>
              <a:t>ағыны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күшімен</a:t>
            </a:r>
            <a:r>
              <a:rPr lang="ru-RU" sz="1800" dirty="0">
                <a:latin typeface="Times New Roman" panose="02020603050405020304" pitchFamily="18" charset="0"/>
                <a:cs typeface="Times New Roman" panose="02020603050405020304" pitchFamily="18" charset="0"/>
              </a:rPr>
              <a:t> тор </a:t>
            </a:r>
            <a:r>
              <a:rPr lang="ru-RU" sz="1800" dirty="0" err="1">
                <a:latin typeface="Times New Roman" panose="02020603050405020304" pitchFamily="18" charset="0"/>
                <a:cs typeface="Times New Roman" panose="02020603050405020304" pitchFamily="18" charset="0"/>
              </a:rPr>
              <a:t>үстінде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қалқымалы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күйде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болып</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құрғайды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Заттың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негізгі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массасы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біртіндеп</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арнаулы</a:t>
            </a:r>
            <a:r>
              <a:rPr lang="ru-RU" sz="1800" dirty="0">
                <a:latin typeface="Times New Roman" panose="02020603050405020304" pitchFamily="18" charset="0"/>
                <a:cs typeface="Times New Roman" panose="02020603050405020304" pitchFamily="18" charset="0"/>
              </a:rPr>
              <a:t> затвор </a:t>
            </a:r>
            <a:r>
              <a:rPr lang="ru-RU" sz="1800" dirty="0" err="1">
                <a:latin typeface="Times New Roman" panose="02020603050405020304" pitchFamily="18" charset="0"/>
                <a:cs typeface="Times New Roman" panose="02020603050405020304" pitchFamily="18" charset="0"/>
              </a:rPr>
              <a:t>арқылы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шығарылады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Газбен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бірге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шыққан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шаң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циклондарда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ұсталады</a:t>
            </a:r>
            <a:endParaRPr lang="ru-RU" sz="1800" dirty="0">
              <a:latin typeface="Times New Roman" panose="02020603050405020304" pitchFamily="18" charset="0"/>
              <a:cs typeface="Times New Roman" panose="02020603050405020304" pitchFamily="18" charset="0"/>
            </a:endParaRPr>
          </a:p>
          <a:p>
            <a:endParaRPr lang="ru-KZ"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4609001"/>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4</TotalTime>
  <Words>2296</Words>
  <Application>Microsoft Office PowerPoint</Application>
  <PresentationFormat>Широкоэкранный</PresentationFormat>
  <Paragraphs>107</Paragraphs>
  <Slides>18</Slides>
  <Notes>6</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Aptos</vt:lpstr>
      <vt:lpstr>Arial</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Сүзу</vt:lpstr>
      <vt:lpstr>Презентация PowerPoint</vt:lpstr>
      <vt:lpstr>Презентация PowerPoint</vt:lpstr>
      <vt:lpstr>Презентация PowerPoint</vt:lpstr>
      <vt:lpstr>Презентация PowerPoint</vt:lpstr>
      <vt:lpstr>Құрғату</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Acer Technodom</dc:creator>
  <cp:lastModifiedBy>Acer Technodom</cp:lastModifiedBy>
  <cp:revision>1</cp:revision>
  <dcterms:created xsi:type="dcterms:W3CDTF">2025-10-09T17:37:48Z</dcterms:created>
  <dcterms:modified xsi:type="dcterms:W3CDTF">2025-10-09T17:42:11Z</dcterms:modified>
</cp:coreProperties>
</file>